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x="13004800" cy="9753600"/>
  <p:notesSz cx="13004800" cy="9753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24231" y="456247"/>
            <a:ext cx="5744845" cy="1309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00ADFF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3901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400" y="1983448"/>
            <a:ext cx="12445999" cy="736143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653249"/>
            <a:ext cx="13004800" cy="799643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47700" y="1968499"/>
            <a:ext cx="4876800" cy="1905"/>
          </a:xfrm>
          <a:custGeom>
            <a:avLst/>
            <a:gdLst/>
            <a:ahLst/>
            <a:cxnLst/>
            <a:rect l="l" t="t" r="r" b="b"/>
            <a:pathLst>
              <a:path w="4876800" h="1905">
                <a:moveTo>
                  <a:pt x="0" y="0"/>
                </a:moveTo>
                <a:lnTo>
                  <a:pt x="4876800" y="1587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0ADFF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3901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400" y="1983448"/>
            <a:ext cx="12445999" cy="736143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653249"/>
            <a:ext cx="13004800" cy="79964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0ADFF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5173" y="2032000"/>
            <a:ext cx="3375660" cy="4912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47700" y="1968500"/>
            <a:ext cx="11709400" cy="1905"/>
          </a:xfrm>
          <a:custGeom>
            <a:avLst/>
            <a:gdLst/>
            <a:ahLst/>
            <a:cxnLst/>
            <a:rect l="l" t="t" r="r" b="b"/>
            <a:pathLst>
              <a:path w="11709400" h="1905">
                <a:moveTo>
                  <a:pt x="0" y="0"/>
                </a:moveTo>
                <a:lnTo>
                  <a:pt x="11709400" y="1587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2600" y="3695700"/>
            <a:ext cx="4508500" cy="9906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5700" y="4635500"/>
            <a:ext cx="3149600" cy="11430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11600" y="5715000"/>
            <a:ext cx="5257800" cy="965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0ADFF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06122" y="456247"/>
            <a:ext cx="6463030" cy="1309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00ADFF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5600" y="2120900"/>
            <a:ext cx="9566275" cy="571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3901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79.png"/><Relationship Id="rId11" Type="http://schemas.openxmlformats.org/officeDocument/2006/relationships/image" Target="../media/image80.png"/><Relationship Id="rId12" Type="http://schemas.openxmlformats.org/officeDocument/2006/relationships/image" Target="../media/image81.png"/><Relationship Id="rId13" Type="http://schemas.openxmlformats.org/officeDocument/2006/relationships/image" Target="../media/image82.png"/><Relationship Id="rId14" Type="http://schemas.openxmlformats.org/officeDocument/2006/relationships/image" Target="../media/image83.png"/><Relationship Id="rId15" Type="http://schemas.openxmlformats.org/officeDocument/2006/relationships/image" Target="../media/image84.png"/><Relationship Id="rId16" Type="http://schemas.openxmlformats.org/officeDocument/2006/relationships/image" Target="../media/image85.png"/><Relationship Id="rId17" Type="http://schemas.openxmlformats.org/officeDocument/2006/relationships/image" Target="../media/image86.png"/><Relationship Id="rId18" Type="http://schemas.openxmlformats.org/officeDocument/2006/relationships/image" Target="../media/image8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94.png"/><Relationship Id="rId9" Type="http://schemas.openxmlformats.org/officeDocument/2006/relationships/image" Target="../media/image95.png"/><Relationship Id="rId10" Type="http://schemas.openxmlformats.org/officeDocument/2006/relationships/image" Target="../media/image96.png"/><Relationship Id="rId11" Type="http://schemas.openxmlformats.org/officeDocument/2006/relationships/image" Target="../media/image97.png"/><Relationship Id="rId12" Type="http://schemas.openxmlformats.org/officeDocument/2006/relationships/image" Target="../media/image98.png"/><Relationship Id="rId13" Type="http://schemas.openxmlformats.org/officeDocument/2006/relationships/image" Target="../media/image99.png"/><Relationship Id="rId14" Type="http://schemas.openxmlformats.org/officeDocument/2006/relationships/image" Target="../media/image100.png"/><Relationship Id="rId15" Type="http://schemas.openxmlformats.org/officeDocument/2006/relationships/image" Target="../media/image101.png"/><Relationship Id="rId16" Type="http://schemas.openxmlformats.org/officeDocument/2006/relationships/image" Target="../media/image102.png"/><Relationship Id="rId17" Type="http://schemas.openxmlformats.org/officeDocument/2006/relationships/image" Target="../media/image103.png"/><Relationship Id="rId18" Type="http://schemas.openxmlformats.org/officeDocument/2006/relationships/image" Target="../media/image81.png"/><Relationship Id="rId19" Type="http://schemas.openxmlformats.org/officeDocument/2006/relationships/image" Target="../media/image8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png"/><Relationship Id="rId10" Type="http://schemas.openxmlformats.org/officeDocument/2006/relationships/image" Target="../media/image112.png"/><Relationship Id="rId11" Type="http://schemas.openxmlformats.org/officeDocument/2006/relationships/image" Target="../media/image113.png"/><Relationship Id="rId12" Type="http://schemas.openxmlformats.org/officeDocument/2006/relationships/image" Target="../media/image114.png"/><Relationship Id="rId13" Type="http://schemas.openxmlformats.org/officeDocument/2006/relationships/image" Target="../media/image115.png"/><Relationship Id="rId14" Type="http://schemas.openxmlformats.org/officeDocument/2006/relationships/image" Target="../media/image116.png"/><Relationship Id="rId15" Type="http://schemas.openxmlformats.org/officeDocument/2006/relationships/image" Target="../media/image117.png"/><Relationship Id="rId16" Type="http://schemas.openxmlformats.org/officeDocument/2006/relationships/image" Target="../media/image118.png"/><Relationship Id="rId17" Type="http://schemas.openxmlformats.org/officeDocument/2006/relationships/image" Target="../media/image119.png"/><Relationship Id="rId18" Type="http://schemas.openxmlformats.org/officeDocument/2006/relationships/image" Target="../media/image120.png"/><Relationship Id="rId19" Type="http://schemas.openxmlformats.org/officeDocument/2006/relationships/image" Target="../media/image121.png"/><Relationship Id="rId20" Type="http://schemas.openxmlformats.org/officeDocument/2006/relationships/image" Target="../media/image122.png"/><Relationship Id="rId21" Type="http://schemas.openxmlformats.org/officeDocument/2006/relationships/image" Target="../media/image123.png"/><Relationship Id="rId22" Type="http://schemas.openxmlformats.org/officeDocument/2006/relationships/image" Target="../media/image124.png"/><Relationship Id="rId23" Type="http://schemas.openxmlformats.org/officeDocument/2006/relationships/image" Target="../media/image125.png"/><Relationship Id="rId24" Type="http://schemas.openxmlformats.org/officeDocument/2006/relationships/image" Target="../media/image126.png"/><Relationship Id="rId25" Type="http://schemas.openxmlformats.org/officeDocument/2006/relationships/image" Target="../media/image127.png"/><Relationship Id="rId26" Type="http://schemas.openxmlformats.org/officeDocument/2006/relationships/image" Target="../media/image128.png"/><Relationship Id="rId27" Type="http://schemas.openxmlformats.org/officeDocument/2006/relationships/image" Target="../media/image129.png"/><Relationship Id="rId28" Type="http://schemas.openxmlformats.org/officeDocument/2006/relationships/image" Target="../media/image130.png"/><Relationship Id="rId29" Type="http://schemas.openxmlformats.org/officeDocument/2006/relationships/image" Target="../media/image131.png"/><Relationship Id="rId30" Type="http://schemas.openxmlformats.org/officeDocument/2006/relationships/image" Target="../media/image81.png"/><Relationship Id="rId31" Type="http://schemas.openxmlformats.org/officeDocument/2006/relationships/image" Target="../media/image8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png"/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140.png"/><Relationship Id="rId6" Type="http://schemas.openxmlformats.org/officeDocument/2006/relationships/image" Target="../media/image141.png"/><Relationship Id="rId7" Type="http://schemas.openxmlformats.org/officeDocument/2006/relationships/image" Target="../media/image142.png"/><Relationship Id="rId8" Type="http://schemas.openxmlformats.org/officeDocument/2006/relationships/image" Target="../media/image143.png"/><Relationship Id="rId9" Type="http://schemas.openxmlformats.org/officeDocument/2006/relationships/image" Target="../media/image144.png"/><Relationship Id="rId10" Type="http://schemas.openxmlformats.org/officeDocument/2006/relationships/image" Target="../media/image145.png"/><Relationship Id="rId11" Type="http://schemas.openxmlformats.org/officeDocument/2006/relationships/image" Target="../media/image146.png"/><Relationship Id="rId12" Type="http://schemas.openxmlformats.org/officeDocument/2006/relationships/image" Target="../media/image147.png"/><Relationship Id="rId13" Type="http://schemas.openxmlformats.org/officeDocument/2006/relationships/image" Target="../media/image148.png"/><Relationship Id="rId14" Type="http://schemas.openxmlformats.org/officeDocument/2006/relationships/image" Target="../media/image149.png"/><Relationship Id="rId15" Type="http://schemas.openxmlformats.org/officeDocument/2006/relationships/image" Target="../media/image150.png"/><Relationship Id="rId16" Type="http://schemas.openxmlformats.org/officeDocument/2006/relationships/image" Target="../media/image151.png"/><Relationship Id="rId17" Type="http://schemas.openxmlformats.org/officeDocument/2006/relationships/image" Target="../media/image81.png"/><Relationship Id="rId18" Type="http://schemas.openxmlformats.org/officeDocument/2006/relationships/image" Target="../media/image8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png"/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7" Type="http://schemas.openxmlformats.org/officeDocument/2006/relationships/image" Target="../media/image157.png"/><Relationship Id="rId8" Type="http://schemas.openxmlformats.org/officeDocument/2006/relationships/image" Target="../media/image158.png"/><Relationship Id="rId9" Type="http://schemas.openxmlformats.org/officeDocument/2006/relationships/image" Target="../media/image159.png"/><Relationship Id="rId10" Type="http://schemas.openxmlformats.org/officeDocument/2006/relationships/image" Target="../media/image160.png"/><Relationship Id="rId11" Type="http://schemas.openxmlformats.org/officeDocument/2006/relationships/image" Target="../media/image161.png"/><Relationship Id="rId12" Type="http://schemas.openxmlformats.org/officeDocument/2006/relationships/image" Target="../media/image162.png"/><Relationship Id="rId13" Type="http://schemas.openxmlformats.org/officeDocument/2006/relationships/image" Target="../media/image150.png"/><Relationship Id="rId14" Type="http://schemas.openxmlformats.org/officeDocument/2006/relationships/image" Target="../media/image151.png"/><Relationship Id="rId15" Type="http://schemas.openxmlformats.org/officeDocument/2006/relationships/image" Target="../media/image163.png"/><Relationship Id="rId16" Type="http://schemas.openxmlformats.org/officeDocument/2006/relationships/image" Target="../media/image164.png"/><Relationship Id="rId17" Type="http://schemas.openxmlformats.org/officeDocument/2006/relationships/image" Target="../media/image81.png"/><Relationship Id="rId18" Type="http://schemas.openxmlformats.org/officeDocument/2006/relationships/image" Target="../media/image8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5.png"/><Relationship Id="rId3" Type="http://schemas.openxmlformats.org/officeDocument/2006/relationships/image" Target="../media/image166.png"/><Relationship Id="rId4" Type="http://schemas.openxmlformats.org/officeDocument/2006/relationships/image" Target="../media/image167.png"/><Relationship Id="rId5" Type="http://schemas.openxmlformats.org/officeDocument/2006/relationships/image" Target="../media/image168.png"/><Relationship Id="rId6" Type="http://schemas.openxmlformats.org/officeDocument/2006/relationships/image" Target="../media/image142.png"/><Relationship Id="rId7" Type="http://schemas.openxmlformats.org/officeDocument/2006/relationships/image" Target="../media/image169.png"/><Relationship Id="rId8" Type="http://schemas.openxmlformats.org/officeDocument/2006/relationships/image" Target="../media/image170.png"/><Relationship Id="rId9" Type="http://schemas.openxmlformats.org/officeDocument/2006/relationships/image" Target="../media/image171.png"/><Relationship Id="rId10" Type="http://schemas.openxmlformats.org/officeDocument/2006/relationships/image" Target="../media/image172.png"/><Relationship Id="rId11" Type="http://schemas.openxmlformats.org/officeDocument/2006/relationships/image" Target="../media/image173.png"/><Relationship Id="rId12" Type="http://schemas.openxmlformats.org/officeDocument/2006/relationships/image" Target="../media/image174.png"/><Relationship Id="rId13" Type="http://schemas.openxmlformats.org/officeDocument/2006/relationships/image" Target="../media/image175.png"/><Relationship Id="rId14" Type="http://schemas.openxmlformats.org/officeDocument/2006/relationships/image" Target="../media/image176.png"/><Relationship Id="rId15" Type="http://schemas.openxmlformats.org/officeDocument/2006/relationships/image" Target="../media/image177.png"/><Relationship Id="rId16" Type="http://schemas.openxmlformats.org/officeDocument/2006/relationships/image" Target="../media/image178.png"/><Relationship Id="rId17" Type="http://schemas.openxmlformats.org/officeDocument/2006/relationships/image" Target="../media/image179.png"/><Relationship Id="rId18" Type="http://schemas.openxmlformats.org/officeDocument/2006/relationships/image" Target="../media/image180.png"/><Relationship Id="rId19" Type="http://schemas.openxmlformats.org/officeDocument/2006/relationships/image" Target="../media/image181.png"/><Relationship Id="rId20" Type="http://schemas.openxmlformats.org/officeDocument/2006/relationships/image" Target="../media/image182.png"/><Relationship Id="rId21" Type="http://schemas.openxmlformats.org/officeDocument/2006/relationships/image" Target="../media/image183.png"/><Relationship Id="rId22" Type="http://schemas.openxmlformats.org/officeDocument/2006/relationships/image" Target="../media/image184.png"/><Relationship Id="rId23" Type="http://schemas.openxmlformats.org/officeDocument/2006/relationships/image" Target="../media/image81.png"/><Relationship Id="rId24" Type="http://schemas.openxmlformats.org/officeDocument/2006/relationships/image" Target="../media/image8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5.png"/><Relationship Id="rId3" Type="http://schemas.openxmlformats.org/officeDocument/2006/relationships/image" Target="../media/image186.png"/><Relationship Id="rId4" Type="http://schemas.openxmlformats.org/officeDocument/2006/relationships/image" Target="../media/image187.png"/><Relationship Id="rId5" Type="http://schemas.openxmlformats.org/officeDocument/2006/relationships/image" Target="../media/image188.png"/><Relationship Id="rId6" Type="http://schemas.openxmlformats.org/officeDocument/2006/relationships/image" Target="../media/image189.png"/><Relationship Id="rId7" Type="http://schemas.openxmlformats.org/officeDocument/2006/relationships/image" Target="../media/image190.png"/><Relationship Id="rId8" Type="http://schemas.openxmlformats.org/officeDocument/2006/relationships/image" Target="../media/image191.png"/><Relationship Id="rId9" Type="http://schemas.openxmlformats.org/officeDocument/2006/relationships/image" Target="../media/image192.png"/><Relationship Id="rId10" Type="http://schemas.openxmlformats.org/officeDocument/2006/relationships/image" Target="../media/image193.png"/><Relationship Id="rId11" Type="http://schemas.openxmlformats.org/officeDocument/2006/relationships/image" Target="../media/image194.png"/><Relationship Id="rId12" Type="http://schemas.openxmlformats.org/officeDocument/2006/relationships/image" Target="../media/image195.png"/><Relationship Id="rId13" Type="http://schemas.openxmlformats.org/officeDocument/2006/relationships/image" Target="../media/image196.png"/><Relationship Id="rId14" Type="http://schemas.openxmlformats.org/officeDocument/2006/relationships/image" Target="../media/image197.png"/><Relationship Id="rId15" Type="http://schemas.openxmlformats.org/officeDocument/2006/relationships/image" Target="../media/image198.png"/><Relationship Id="rId16" Type="http://schemas.openxmlformats.org/officeDocument/2006/relationships/image" Target="../media/image199.png"/><Relationship Id="rId17" Type="http://schemas.openxmlformats.org/officeDocument/2006/relationships/image" Target="../media/image200.png"/><Relationship Id="rId18" Type="http://schemas.openxmlformats.org/officeDocument/2006/relationships/image" Target="../media/image201.png"/><Relationship Id="rId19" Type="http://schemas.openxmlformats.org/officeDocument/2006/relationships/image" Target="../media/image202.png"/><Relationship Id="rId20" Type="http://schemas.openxmlformats.org/officeDocument/2006/relationships/image" Target="../media/image203.png"/><Relationship Id="rId21" Type="http://schemas.openxmlformats.org/officeDocument/2006/relationships/image" Target="../media/image204.png"/><Relationship Id="rId22" Type="http://schemas.openxmlformats.org/officeDocument/2006/relationships/image" Target="../media/image205.png"/><Relationship Id="rId23" Type="http://schemas.openxmlformats.org/officeDocument/2006/relationships/image" Target="../media/image206.png"/><Relationship Id="rId24" Type="http://schemas.openxmlformats.org/officeDocument/2006/relationships/image" Target="../media/image207.png"/><Relationship Id="rId25" Type="http://schemas.openxmlformats.org/officeDocument/2006/relationships/image" Target="../media/image208.png"/><Relationship Id="rId26" Type="http://schemas.openxmlformats.org/officeDocument/2006/relationships/image" Target="../media/image209.png"/><Relationship Id="rId27" Type="http://schemas.openxmlformats.org/officeDocument/2006/relationships/image" Target="../media/image210.png"/><Relationship Id="rId28" Type="http://schemas.openxmlformats.org/officeDocument/2006/relationships/image" Target="../media/image211.png"/><Relationship Id="rId29" Type="http://schemas.openxmlformats.org/officeDocument/2006/relationships/image" Target="../media/image212.png"/><Relationship Id="rId30" Type="http://schemas.openxmlformats.org/officeDocument/2006/relationships/image" Target="../media/image213.png"/><Relationship Id="rId31" Type="http://schemas.openxmlformats.org/officeDocument/2006/relationships/image" Target="../media/image214.png"/><Relationship Id="rId32" Type="http://schemas.openxmlformats.org/officeDocument/2006/relationships/image" Target="../media/image215.png"/><Relationship Id="rId33" Type="http://schemas.openxmlformats.org/officeDocument/2006/relationships/image" Target="../media/image81.png"/><Relationship Id="rId34" Type="http://schemas.openxmlformats.org/officeDocument/2006/relationships/image" Target="../media/image8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6.png"/><Relationship Id="rId3" Type="http://schemas.openxmlformats.org/officeDocument/2006/relationships/image" Target="../media/image217.png"/><Relationship Id="rId4" Type="http://schemas.openxmlformats.org/officeDocument/2006/relationships/image" Target="../media/image218.png"/><Relationship Id="rId5" Type="http://schemas.openxmlformats.org/officeDocument/2006/relationships/image" Target="../media/image219.png"/><Relationship Id="rId6" Type="http://schemas.openxmlformats.org/officeDocument/2006/relationships/image" Target="../media/image220.png"/><Relationship Id="rId7" Type="http://schemas.openxmlformats.org/officeDocument/2006/relationships/image" Target="../media/image221.png"/><Relationship Id="rId8" Type="http://schemas.openxmlformats.org/officeDocument/2006/relationships/image" Target="../media/image222.png"/><Relationship Id="rId9" Type="http://schemas.openxmlformats.org/officeDocument/2006/relationships/image" Target="../media/image223.png"/><Relationship Id="rId10" Type="http://schemas.openxmlformats.org/officeDocument/2006/relationships/image" Target="../media/image106.png"/><Relationship Id="rId11" Type="http://schemas.openxmlformats.org/officeDocument/2006/relationships/image" Target="../media/image224.png"/><Relationship Id="rId12" Type="http://schemas.openxmlformats.org/officeDocument/2006/relationships/image" Target="../media/image225.png"/><Relationship Id="rId13" Type="http://schemas.openxmlformats.org/officeDocument/2006/relationships/image" Target="../media/image226.png"/><Relationship Id="rId14" Type="http://schemas.openxmlformats.org/officeDocument/2006/relationships/image" Target="../media/image227.png"/><Relationship Id="rId15" Type="http://schemas.openxmlformats.org/officeDocument/2006/relationships/image" Target="../media/image228.png"/><Relationship Id="rId16" Type="http://schemas.openxmlformats.org/officeDocument/2006/relationships/image" Target="../media/image81.png"/><Relationship Id="rId17" Type="http://schemas.openxmlformats.org/officeDocument/2006/relationships/image" Target="../media/image82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29.png"/><Relationship Id="rId4" Type="http://schemas.openxmlformats.org/officeDocument/2006/relationships/image" Target="../media/image3.png"/><Relationship Id="rId5" Type="http://schemas.openxmlformats.org/officeDocument/2006/relationships/image" Target="../media/image230.png"/><Relationship Id="rId6" Type="http://schemas.openxmlformats.org/officeDocument/2006/relationships/image" Target="../media/image231.png"/><Relationship Id="rId7" Type="http://schemas.openxmlformats.org/officeDocument/2006/relationships/image" Target="../media/image232.png"/><Relationship Id="rId8" Type="http://schemas.openxmlformats.org/officeDocument/2006/relationships/image" Target="../media/image233.png"/><Relationship Id="rId9" Type="http://schemas.openxmlformats.org/officeDocument/2006/relationships/image" Target="../media/image234.png"/><Relationship Id="rId10" Type="http://schemas.openxmlformats.org/officeDocument/2006/relationships/image" Target="../media/image235.png"/><Relationship Id="rId11" Type="http://schemas.openxmlformats.org/officeDocument/2006/relationships/image" Target="../media/image236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7.png"/><Relationship Id="rId3" Type="http://schemas.openxmlformats.org/officeDocument/2006/relationships/image" Target="../media/image238.png"/><Relationship Id="rId4" Type="http://schemas.openxmlformats.org/officeDocument/2006/relationships/image" Target="../media/image239.png"/><Relationship Id="rId5" Type="http://schemas.openxmlformats.org/officeDocument/2006/relationships/image" Target="../media/image240.png"/><Relationship Id="rId6" Type="http://schemas.openxmlformats.org/officeDocument/2006/relationships/image" Target="../media/image241.png"/><Relationship Id="rId7" Type="http://schemas.openxmlformats.org/officeDocument/2006/relationships/image" Target="../media/image242.png"/><Relationship Id="rId8" Type="http://schemas.openxmlformats.org/officeDocument/2006/relationships/image" Target="../media/image243.png"/><Relationship Id="rId9" Type="http://schemas.openxmlformats.org/officeDocument/2006/relationships/image" Target="../media/image244.png"/><Relationship Id="rId10" Type="http://schemas.openxmlformats.org/officeDocument/2006/relationships/image" Target="../media/image245.png"/><Relationship Id="rId11" Type="http://schemas.openxmlformats.org/officeDocument/2006/relationships/image" Target="../media/image246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7.png"/><Relationship Id="rId3" Type="http://schemas.openxmlformats.org/officeDocument/2006/relationships/image" Target="../media/image248.png"/><Relationship Id="rId4" Type="http://schemas.openxmlformats.org/officeDocument/2006/relationships/image" Target="../media/image249.png"/><Relationship Id="rId5" Type="http://schemas.openxmlformats.org/officeDocument/2006/relationships/image" Target="../media/image250.png"/><Relationship Id="rId6" Type="http://schemas.openxmlformats.org/officeDocument/2006/relationships/image" Target="../media/image251.png"/><Relationship Id="rId7" Type="http://schemas.openxmlformats.org/officeDocument/2006/relationships/image" Target="../media/image252.png"/><Relationship Id="rId8" Type="http://schemas.openxmlformats.org/officeDocument/2006/relationships/image" Target="../media/image253.png"/><Relationship Id="rId9" Type="http://schemas.openxmlformats.org/officeDocument/2006/relationships/image" Target="../media/image254.png"/><Relationship Id="rId10" Type="http://schemas.openxmlformats.org/officeDocument/2006/relationships/image" Target="../media/image255.png"/><Relationship Id="rId11" Type="http://schemas.openxmlformats.org/officeDocument/2006/relationships/image" Target="../media/image256.png"/><Relationship Id="rId12" Type="http://schemas.openxmlformats.org/officeDocument/2006/relationships/image" Target="../media/image257.png"/><Relationship Id="rId13" Type="http://schemas.openxmlformats.org/officeDocument/2006/relationships/image" Target="../media/image258.png"/><Relationship Id="rId14" Type="http://schemas.openxmlformats.org/officeDocument/2006/relationships/image" Target="../media/image259.png"/><Relationship Id="rId15" Type="http://schemas.openxmlformats.org/officeDocument/2006/relationships/image" Target="../media/image260.png"/><Relationship Id="rId16" Type="http://schemas.openxmlformats.org/officeDocument/2006/relationships/image" Target="../media/image261.png"/><Relationship Id="rId17" Type="http://schemas.openxmlformats.org/officeDocument/2006/relationships/image" Target="../media/image262.png"/><Relationship Id="rId18" Type="http://schemas.openxmlformats.org/officeDocument/2006/relationships/image" Target="../media/image263.png"/><Relationship Id="rId19" Type="http://schemas.openxmlformats.org/officeDocument/2006/relationships/image" Target="../media/image264.png"/><Relationship Id="rId20" Type="http://schemas.openxmlformats.org/officeDocument/2006/relationships/image" Target="../media/image265.png"/><Relationship Id="rId21" Type="http://schemas.openxmlformats.org/officeDocument/2006/relationships/image" Target="../media/image266.png"/><Relationship Id="rId22" Type="http://schemas.openxmlformats.org/officeDocument/2006/relationships/image" Target="../media/image267.png"/><Relationship Id="rId23" Type="http://schemas.openxmlformats.org/officeDocument/2006/relationships/image" Target="../media/image268.png"/><Relationship Id="rId24" Type="http://schemas.openxmlformats.org/officeDocument/2006/relationships/image" Target="../media/image269.png"/><Relationship Id="rId25" Type="http://schemas.openxmlformats.org/officeDocument/2006/relationships/image" Target="../media/image270.png"/><Relationship Id="rId26" Type="http://schemas.openxmlformats.org/officeDocument/2006/relationships/image" Target="../media/image271.png"/><Relationship Id="rId27" Type="http://schemas.openxmlformats.org/officeDocument/2006/relationships/image" Target="../media/image272.png"/><Relationship Id="rId28" Type="http://schemas.openxmlformats.org/officeDocument/2006/relationships/image" Target="../media/image273.png"/><Relationship Id="rId29" Type="http://schemas.openxmlformats.org/officeDocument/2006/relationships/image" Target="../media/image274.png"/><Relationship Id="rId30" Type="http://schemas.openxmlformats.org/officeDocument/2006/relationships/image" Target="../media/image275.png"/><Relationship Id="rId31" Type="http://schemas.openxmlformats.org/officeDocument/2006/relationships/image" Target="../media/image276.png"/><Relationship Id="rId32" Type="http://schemas.openxmlformats.org/officeDocument/2006/relationships/image" Target="../media/image277.png"/><Relationship Id="rId33" Type="http://schemas.openxmlformats.org/officeDocument/2006/relationships/image" Target="../media/image278.png"/><Relationship Id="rId34" Type="http://schemas.openxmlformats.org/officeDocument/2006/relationships/image" Target="../media/image279.png"/><Relationship Id="rId35" Type="http://schemas.openxmlformats.org/officeDocument/2006/relationships/image" Target="../media/image280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1.png"/><Relationship Id="rId3" Type="http://schemas.openxmlformats.org/officeDocument/2006/relationships/image" Target="../media/image282.png"/><Relationship Id="rId4" Type="http://schemas.openxmlformats.org/officeDocument/2006/relationships/image" Target="../media/image283.png"/><Relationship Id="rId5" Type="http://schemas.openxmlformats.org/officeDocument/2006/relationships/image" Target="../media/image284.png"/><Relationship Id="rId6" Type="http://schemas.openxmlformats.org/officeDocument/2006/relationships/image" Target="../media/image285.png"/><Relationship Id="rId7" Type="http://schemas.openxmlformats.org/officeDocument/2006/relationships/image" Target="../media/image286.png"/><Relationship Id="rId8" Type="http://schemas.openxmlformats.org/officeDocument/2006/relationships/image" Target="../media/image287.png"/><Relationship Id="rId9" Type="http://schemas.openxmlformats.org/officeDocument/2006/relationships/image" Target="../media/image288.png"/><Relationship Id="rId10" Type="http://schemas.openxmlformats.org/officeDocument/2006/relationships/image" Target="../media/image289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1.png"/><Relationship Id="rId3" Type="http://schemas.openxmlformats.org/officeDocument/2006/relationships/image" Target="../media/image290.png"/><Relationship Id="rId4" Type="http://schemas.openxmlformats.org/officeDocument/2006/relationships/image" Target="../media/image291.png"/><Relationship Id="rId5" Type="http://schemas.openxmlformats.org/officeDocument/2006/relationships/image" Target="../media/image292.png"/><Relationship Id="rId6" Type="http://schemas.openxmlformats.org/officeDocument/2006/relationships/image" Target="../media/image293.png"/><Relationship Id="rId7" Type="http://schemas.openxmlformats.org/officeDocument/2006/relationships/image" Target="../media/image294.png"/><Relationship Id="rId8" Type="http://schemas.openxmlformats.org/officeDocument/2006/relationships/image" Target="../media/image295.png"/><Relationship Id="rId9" Type="http://schemas.openxmlformats.org/officeDocument/2006/relationships/image" Target="../media/image288.png"/><Relationship Id="rId10" Type="http://schemas.openxmlformats.org/officeDocument/2006/relationships/image" Target="../media/image289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1.png"/><Relationship Id="rId3" Type="http://schemas.openxmlformats.org/officeDocument/2006/relationships/image" Target="../media/image296.png"/><Relationship Id="rId4" Type="http://schemas.openxmlformats.org/officeDocument/2006/relationships/image" Target="../media/image297.png"/><Relationship Id="rId5" Type="http://schemas.openxmlformats.org/officeDocument/2006/relationships/image" Target="../media/image298.png"/><Relationship Id="rId6" Type="http://schemas.openxmlformats.org/officeDocument/2006/relationships/image" Target="../media/image299.png"/><Relationship Id="rId7" Type="http://schemas.openxmlformats.org/officeDocument/2006/relationships/image" Target="../media/image300.png"/><Relationship Id="rId8" Type="http://schemas.openxmlformats.org/officeDocument/2006/relationships/image" Target="../media/image301.png"/><Relationship Id="rId9" Type="http://schemas.openxmlformats.org/officeDocument/2006/relationships/image" Target="../media/image288.png"/><Relationship Id="rId10" Type="http://schemas.openxmlformats.org/officeDocument/2006/relationships/image" Target="../media/image289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2.png"/><Relationship Id="rId3" Type="http://schemas.openxmlformats.org/officeDocument/2006/relationships/image" Target="../media/image303.png"/><Relationship Id="rId4" Type="http://schemas.openxmlformats.org/officeDocument/2006/relationships/image" Target="../media/image304.png"/><Relationship Id="rId5" Type="http://schemas.openxmlformats.org/officeDocument/2006/relationships/image" Target="../media/image305.png"/><Relationship Id="rId6" Type="http://schemas.openxmlformats.org/officeDocument/2006/relationships/image" Target="../media/image306.png"/><Relationship Id="rId7" Type="http://schemas.openxmlformats.org/officeDocument/2006/relationships/image" Target="../media/image307.png"/><Relationship Id="rId8" Type="http://schemas.openxmlformats.org/officeDocument/2006/relationships/image" Target="../media/image288.png"/><Relationship Id="rId9" Type="http://schemas.openxmlformats.org/officeDocument/2006/relationships/image" Target="../media/image289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2.png"/><Relationship Id="rId3" Type="http://schemas.openxmlformats.org/officeDocument/2006/relationships/image" Target="../media/image303.png"/><Relationship Id="rId4" Type="http://schemas.openxmlformats.org/officeDocument/2006/relationships/image" Target="../media/image304.png"/><Relationship Id="rId5" Type="http://schemas.openxmlformats.org/officeDocument/2006/relationships/image" Target="../media/image305.png"/><Relationship Id="rId6" Type="http://schemas.openxmlformats.org/officeDocument/2006/relationships/image" Target="../media/image306.png"/><Relationship Id="rId7" Type="http://schemas.openxmlformats.org/officeDocument/2006/relationships/image" Target="../media/image307.png"/><Relationship Id="rId8" Type="http://schemas.openxmlformats.org/officeDocument/2006/relationships/image" Target="../media/image288.png"/><Relationship Id="rId9" Type="http://schemas.openxmlformats.org/officeDocument/2006/relationships/image" Target="../media/image289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08.png"/><Relationship Id="rId5" Type="http://schemas.openxmlformats.org/officeDocument/2006/relationships/image" Target="../media/image309.png"/><Relationship Id="rId6" Type="http://schemas.openxmlformats.org/officeDocument/2006/relationships/image" Target="../media/image310.png"/><Relationship Id="rId7" Type="http://schemas.openxmlformats.org/officeDocument/2006/relationships/image" Target="../media/image311.png"/><Relationship Id="rId8" Type="http://schemas.openxmlformats.org/officeDocument/2006/relationships/image" Target="../media/image312.png"/><Relationship Id="rId9" Type="http://schemas.openxmlformats.org/officeDocument/2006/relationships/image" Target="../media/image313.png"/><Relationship Id="rId10" Type="http://schemas.openxmlformats.org/officeDocument/2006/relationships/image" Target="../media/image314.png"/><Relationship Id="rId11" Type="http://schemas.openxmlformats.org/officeDocument/2006/relationships/image" Target="../media/image315.png"/><Relationship Id="rId12" Type="http://schemas.openxmlformats.org/officeDocument/2006/relationships/image" Target="../media/image316.png"/><Relationship Id="rId13" Type="http://schemas.openxmlformats.org/officeDocument/2006/relationships/image" Target="../media/image317.png"/><Relationship Id="rId14" Type="http://schemas.openxmlformats.org/officeDocument/2006/relationships/image" Target="../media/image318.png"/><Relationship Id="rId15" Type="http://schemas.openxmlformats.org/officeDocument/2006/relationships/image" Target="../media/image319.png"/><Relationship Id="rId16" Type="http://schemas.openxmlformats.org/officeDocument/2006/relationships/image" Target="../media/image320.png"/><Relationship Id="rId17" Type="http://schemas.openxmlformats.org/officeDocument/2006/relationships/image" Target="../media/image321.png"/><Relationship Id="rId18" Type="http://schemas.openxmlformats.org/officeDocument/2006/relationships/image" Target="../media/image322.png"/><Relationship Id="rId19" Type="http://schemas.openxmlformats.org/officeDocument/2006/relationships/image" Target="../media/image323.png"/><Relationship Id="rId20" Type="http://schemas.openxmlformats.org/officeDocument/2006/relationships/image" Target="../media/image324.png"/><Relationship Id="rId21" Type="http://schemas.openxmlformats.org/officeDocument/2006/relationships/image" Target="../media/image325.png"/><Relationship Id="rId22" Type="http://schemas.openxmlformats.org/officeDocument/2006/relationships/image" Target="../media/image326.png"/><Relationship Id="rId23" Type="http://schemas.openxmlformats.org/officeDocument/2006/relationships/image" Target="../media/image327.png"/><Relationship Id="rId24" Type="http://schemas.openxmlformats.org/officeDocument/2006/relationships/image" Target="../media/image328.png"/><Relationship Id="rId25" Type="http://schemas.openxmlformats.org/officeDocument/2006/relationships/image" Target="../media/image329.png"/><Relationship Id="rId26" Type="http://schemas.openxmlformats.org/officeDocument/2006/relationships/image" Target="../media/image330.png"/><Relationship Id="rId27" Type="http://schemas.openxmlformats.org/officeDocument/2006/relationships/image" Target="../media/image279.png"/><Relationship Id="rId28" Type="http://schemas.openxmlformats.org/officeDocument/2006/relationships/image" Target="../media/image28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1.png"/><Relationship Id="rId3" Type="http://schemas.openxmlformats.org/officeDocument/2006/relationships/image" Target="../media/image332.png"/><Relationship Id="rId4" Type="http://schemas.openxmlformats.org/officeDocument/2006/relationships/image" Target="../media/image333.png"/><Relationship Id="rId5" Type="http://schemas.openxmlformats.org/officeDocument/2006/relationships/image" Target="../media/image334.png"/><Relationship Id="rId6" Type="http://schemas.openxmlformats.org/officeDocument/2006/relationships/image" Target="../media/image335.png"/><Relationship Id="rId7" Type="http://schemas.openxmlformats.org/officeDocument/2006/relationships/image" Target="../media/image336.png"/><Relationship Id="rId8" Type="http://schemas.openxmlformats.org/officeDocument/2006/relationships/image" Target="../media/image337.png"/><Relationship Id="rId9" Type="http://schemas.openxmlformats.org/officeDocument/2006/relationships/image" Target="../media/image338.png"/><Relationship Id="rId10" Type="http://schemas.openxmlformats.org/officeDocument/2006/relationships/image" Target="../media/image339.png"/><Relationship Id="rId11" Type="http://schemas.openxmlformats.org/officeDocument/2006/relationships/image" Target="../media/image340.png"/><Relationship Id="rId12" Type="http://schemas.openxmlformats.org/officeDocument/2006/relationships/image" Target="../media/image341.png"/><Relationship Id="rId13" Type="http://schemas.openxmlformats.org/officeDocument/2006/relationships/image" Target="../media/image342.png"/><Relationship Id="rId14" Type="http://schemas.openxmlformats.org/officeDocument/2006/relationships/image" Target="../media/image343.png"/><Relationship Id="rId15" Type="http://schemas.openxmlformats.org/officeDocument/2006/relationships/image" Target="../media/image344.png"/><Relationship Id="rId16" Type="http://schemas.openxmlformats.org/officeDocument/2006/relationships/image" Target="../media/image345.png"/><Relationship Id="rId17" Type="http://schemas.openxmlformats.org/officeDocument/2006/relationships/image" Target="../media/image346.png"/><Relationship Id="rId18" Type="http://schemas.openxmlformats.org/officeDocument/2006/relationships/image" Target="../media/image347.png"/><Relationship Id="rId19" Type="http://schemas.openxmlformats.org/officeDocument/2006/relationships/image" Target="../media/image348.png"/><Relationship Id="rId20" Type="http://schemas.openxmlformats.org/officeDocument/2006/relationships/image" Target="../media/image349.png"/><Relationship Id="rId21" Type="http://schemas.openxmlformats.org/officeDocument/2006/relationships/image" Target="../media/image350.png"/><Relationship Id="rId22" Type="http://schemas.openxmlformats.org/officeDocument/2006/relationships/image" Target="../media/image351.png"/><Relationship Id="rId23" Type="http://schemas.openxmlformats.org/officeDocument/2006/relationships/image" Target="../media/image352.png"/><Relationship Id="rId24" Type="http://schemas.openxmlformats.org/officeDocument/2006/relationships/image" Target="../media/image353.png"/><Relationship Id="rId25" Type="http://schemas.openxmlformats.org/officeDocument/2006/relationships/image" Target="../media/image354.png"/><Relationship Id="rId26" Type="http://schemas.openxmlformats.org/officeDocument/2006/relationships/image" Target="../media/image355.png"/><Relationship Id="rId27" Type="http://schemas.openxmlformats.org/officeDocument/2006/relationships/image" Target="../media/image356.png"/><Relationship Id="rId28" Type="http://schemas.openxmlformats.org/officeDocument/2006/relationships/image" Target="../media/image357.png"/><Relationship Id="rId29" Type="http://schemas.openxmlformats.org/officeDocument/2006/relationships/image" Target="../media/image358.png"/><Relationship Id="rId30" Type="http://schemas.openxmlformats.org/officeDocument/2006/relationships/image" Target="../media/image359.png"/><Relationship Id="rId31" Type="http://schemas.openxmlformats.org/officeDocument/2006/relationships/image" Target="../media/image360.png"/><Relationship Id="rId32" Type="http://schemas.openxmlformats.org/officeDocument/2006/relationships/image" Target="../media/image361.png"/><Relationship Id="rId33" Type="http://schemas.openxmlformats.org/officeDocument/2006/relationships/image" Target="../media/image362.png"/><Relationship Id="rId34" Type="http://schemas.openxmlformats.org/officeDocument/2006/relationships/image" Target="../media/image363.png"/><Relationship Id="rId35" Type="http://schemas.openxmlformats.org/officeDocument/2006/relationships/image" Target="../media/image364.png"/><Relationship Id="rId36" Type="http://schemas.openxmlformats.org/officeDocument/2006/relationships/image" Target="../media/image365.png"/><Relationship Id="rId37" Type="http://schemas.openxmlformats.org/officeDocument/2006/relationships/image" Target="../media/image130.png"/><Relationship Id="rId38" Type="http://schemas.openxmlformats.org/officeDocument/2006/relationships/image" Target="../media/image366.png"/><Relationship Id="rId39" Type="http://schemas.openxmlformats.org/officeDocument/2006/relationships/image" Target="../media/image367.png"/><Relationship Id="rId40" Type="http://schemas.openxmlformats.org/officeDocument/2006/relationships/image" Target="../media/image368.png"/><Relationship Id="rId41" Type="http://schemas.openxmlformats.org/officeDocument/2006/relationships/image" Target="../media/image279.png"/><Relationship Id="rId42" Type="http://schemas.openxmlformats.org/officeDocument/2006/relationships/image" Target="../media/image280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9.png"/><Relationship Id="rId3" Type="http://schemas.openxmlformats.org/officeDocument/2006/relationships/image" Target="../media/image370.png"/><Relationship Id="rId4" Type="http://schemas.openxmlformats.org/officeDocument/2006/relationships/image" Target="../media/image371.png"/><Relationship Id="rId5" Type="http://schemas.openxmlformats.org/officeDocument/2006/relationships/image" Target="../media/image372.png"/><Relationship Id="rId6" Type="http://schemas.openxmlformats.org/officeDocument/2006/relationships/image" Target="../media/image373.png"/><Relationship Id="rId7" Type="http://schemas.openxmlformats.org/officeDocument/2006/relationships/image" Target="../media/image288.png"/><Relationship Id="rId8" Type="http://schemas.openxmlformats.org/officeDocument/2006/relationships/image" Target="../media/image289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74.png"/><Relationship Id="rId6" Type="http://schemas.openxmlformats.org/officeDocument/2006/relationships/image" Target="../media/image375.png"/><Relationship Id="rId7" Type="http://schemas.openxmlformats.org/officeDocument/2006/relationships/image" Target="../media/image376.png"/><Relationship Id="rId8" Type="http://schemas.openxmlformats.org/officeDocument/2006/relationships/image" Target="../media/image377.png"/><Relationship Id="rId9" Type="http://schemas.openxmlformats.org/officeDocument/2006/relationships/image" Target="../media/image378.png"/><Relationship Id="rId10" Type="http://schemas.openxmlformats.org/officeDocument/2006/relationships/image" Target="../media/image379.png"/><Relationship Id="rId11" Type="http://schemas.openxmlformats.org/officeDocument/2006/relationships/image" Target="../media/image380.png"/><Relationship Id="rId12" Type="http://schemas.openxmlformats.org/officeDocument/2006/relationships/image" Target="../media/image381.png"/><Relationship Id="rId13" Type="http://schemas.openxmlformats.org/officeDocument/2006/relationships/image" Target="../media/image382.png"/><Relationship Id="rId14" Type="http://schemas.openxmlformats.org/officeDocument/2006/relationships/image" Target="../media/image383.png"/><Relationship Id="rId15" Type="http://schemas.openxmlformats.org/officeDocument/2006/relationships/image" Target="../media/image384.png"/><Relationship Id="rId16" Type="http://schemas.openxmlformats.org/officeDocument/2006/relationships/image" Target="../media/image385.png"/><Relationship Id="rId17" Type="http://schemas.openxmlformats.org/officeDocument/2006/relationships/image" Target="../media/image386.png"/><Relationship Id="rId18" Type="http://schemas.openxmlformats.org/officeDocument/2006/relationships/image" Target="../media/image387.png"/><Relationship Id="rId19" Type="http://schemas.openxmlformats.org/officeDocument/2006/relationships/image" Target="../media/image388.png"/><Relationship Id="rId20" Type="http://schemas.openxmlformats.org/officeDocument/2006/relationships/image" Target="../media/image389.png"/><Relationship Id="rId21" Type="http://schemas.openxmlformats.org/officeDocument/2006/relationships/image" Target="../media/image390.png"/><Relationship Id="rId22" Type="http://schemas.openxmlformats.org/officeDocument/2006/relationships/image" Target="../media/image391.png"/><Relationship Id="rId23" Type="http://schemas.openxmlformats.org/officeDocument/2006/relationships/image" Target="../media/image392.png"/><Relationship Id="rId24" Type="http://schemas.openxmlformats.org/officeDocument/2006/relationships/image" Target="../media/image393.png"/><Relationship Id="rId25" Type="http://schemas.openxmlformats.org/officeDocument/2006/relationships/image" Target="../media/image394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74.png"/><Relationship Id="rId6" Type="http://schemas.openxmlformats.org/officeDocument/2006/relationships/image" Target="../media/image375.png"/><Relationship Id="rId7" Type="http://schemas.openxmlformats.org/officeDocument/2006/relationships/image" Target="../media/image395.png"/><Relationship Id="rId8" Type="http://schemas.openxmlformats.org/officeDocument/2006/relationships/image" Target="../media/image396.png"/><Relationship Id="rId9" Type="http://schemas.openxmlformats.org/officeDocument/2006/relationships/image" Target="../media/image397.png"/><Relationship Id="rId10" Type="http://schemas.openxmlformats.org/officeDocument/2006/relationships/image" Target="../media/image398.png"/><Relationship Id="rId11" Type="http://schemas.openxmlformats.org/officeDocument/2006/relationships/image" Target="../media/image399.png"/><Relationship Id="rId12" Type="http://schemas.openxmlformats.org/officeDocument/2006/relationships/image" Target="../media/image400.png"/><Relationship Id="rId13" Type="http://schemas.openxmlformats.org/officeDocument/2006/relationships/image" Target="../media/image401.png"/><Relationship Id="rId14" Type="http://schemas.openxmlformats.org/officeDocument/2006/relationships/image" Target="../media/image402.png"/><Relationship Id="rId15" Type="http://schemas.openxmlformats.org/officeDocument/2006/relationships/image" Target="../media/image403.png"/><Relationship Id="rId16" Type="http://schemas.openxmlformats.org/officeDocument/2006/relationships/image" Target="../media/image404.png"/><Relationship Id="rId17" Type="http://schemas.openxmlformats.org/officeDocument/2006/relationships/image" Target="../media/image405.png"/><Relationship Id="rId18" Type="http://schemas.openxmlformats.org/officeDocument/2006/relationships/image" Target="../media/image406.png"/><Relationship Id="rId19" Type="http://schemas.openxmlformats.org/officeDocument/2006/relationships/image" Target="../media/image407.png"/><Relationship Id="rId20" Type="http://schemas.openxmlformats.org/officeDocument/2006/relationships/image" Target="../media/image408.png"/><Relationship Id="rId21" Type="http://schemas.openxmlformats.org/officeDocument/2006/relationships/image" Target="../media/image409.png"/><Relationship Id="rId22" Type="http://schemas.openxmlformats.org/officeDocument/2006/relationships/image" Target="../media/image410.png"/><Relationship Id="rId23" Type="http://schemas.openxmlformats.org/officeDocument/2006/relationships/image" Target="../media/image411.png"/><Relationship Id="rId24" Type="http://schemas.openxmlformats.org/officeDocument/2006/relationships/image" Target="../media/image412.png"/><Relationship Id="rId25" Type="http://schemas.openxmlformats.org/officeDocument/2006/relationships/image" Target="../media/image413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4.png"/><Relationship Id="rId3" Type="http://schemas.openxmlformats.org/officeDocument/2006/relationships/image" Target="../media/image415.png"/><Relationship Id="rId4" Type="http://schemas.openxmlformats.org/officeDocument/2006/relationships/image" Target="../media/image416.png"/><Relationship Id="rId5" Type="http://schemas.openxmlformats.org/officeDocument/2006/relationships/image" Target="../media/image417.png"/><Relationship Id="rId6" Type="http://schemas.openxmlformats.org/officeDocument/2006/relationships/image" Target="../media/image418.png"/><Relationship Id="rId7" Type="http://schemas.openxmlformats.org/officeDocument/2006/relationships/image" Target="../media/image419.png"/><Relationship Id="rId8" Type="http://schemas.openxmlformats.org/officeDocument/2006/relationships/image" Target="../media/image288.png"/><Relationship Id="rId9" Type="http://schemas.openxmlformats.org/officeDocument/2006/relationships/image" Target="../media/image289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0.png"/><Relationship Id="rId3" Type="http://schemas.openxmlformats.org/officeDocument/2006/relationships/image" Target="../media/image421.png"/><Relationship Id="rId4" Type="http://schemas.openxmlformats.org/officeDocument/2006/relationships/image" Target="../media/image279.png"/><Relationship Id="rId5" Type="http://schemas.openxmlformats.org/officeDocument/2006/relationships/image" Target="../media/image280.png"/><Relationship Id="rId6" Type="http://schemas.openxmlformats.org/officeDocument/2006/relationships/image" Target="../media/image422.png"/><Relationship Id="rId7" Type="http://schemas.openxmlformats.org/officeDocument/2006/relationships/image" Target="../media/image423.png"/><Relationship Id="rId8" Type="http://schemas.openxmlformats.org/officeDocument/2006/relationships/image" Target="../media/image424.png"/><Relationship Id="rId9" Type="http://schemas.openxmlformats.org/officeDocument/2006/relationships/image" Target="../media/image425.png"/><Relationship Id="rId10" Type="http://schemas.openxmlformats.org/officeDocument/2006/relationships/image" Target="../media/image426.png"/><Relationship Id="rId11" Type="http://schemas.openxmlformats.org/officeDocument/2006/relationships/image" Target="../media/image427.png"/><Relationship Id="rId12" Type="http://schemas.openxmlformats.org/officeDocument/2006/relationships/image" Target="../media/image428.png"/><Relationship Id="rId13" Type="http://schemas.openxmlformats.org/officeDocument/2006/relationships/image" Target="../media/image429.png"/><Relationship Id="rId14" Type="http://schemas.openxmlformats.org/officeDocument/2006/relationships/image" Target="../media/image430.png"/><Relationship Id="rId15" Type="http://schemas.openxmlformats.org/officeDocument/2006/relationships/image" Target="../media/image431.png"/><Relationship Id="rId16" Type="http://schemas.openxmlformats.org/officeDocument/2006/relationships/image" Target="../media/image432.png"/><Relationship Id="rId17" Type="http://schemas.openxmlformats.org/officeDocument/2006/relationships/image" Target="../media/image433.png"/><Relationship Id="rId18" Type="http://schemas.openxmlformats.org/officeDocument/2006/relationships/image" Target="../media/image434.png"/><Relationship Id="rId19" Type="http://schemas.openxmlformats.org/officeDocument/2006/relationships/image" Target="../media/image435.png"/><Relationship Id="rId20" Type="http://schemas.openxmlformats.org/officeDocument/2006/relationships/image" Target="../media/image436.png"/><Relationship Id="rId21" Type="http://schemas.openxmlformats.org/officeDocument/2006/relationships/image" Target="../media/image437.png"/><Relationship Id="rId22" Type="http://schemas.openxmlformats.org/officeDocument/2006/relationships/image" Target="../media/image438.png"/><Relationship Id="rId23" Type="http://schemas.openxmlformats.org/officeDocument/2006/relationships/image" Target="../media/image439.png"/><Relationship Id="rId24" Type="http://schemas.openxmlformats.org/officeDocument/2006/relationships/image" Target="../media/image440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0.png"/><Relationship Id="rId3" Type="http://schemas.openxmlformats.org/officeDocument/2006/relationships/image" Target="../media/image421.png"/><Relationship Id="rId4" Type="http://schemas.openxmlformats.org/officeDocument/2006/relationships/image" Target="../media/image441.png"/><Relationship Id="rId5" Type="http://schemas.openxmlformats.org/officeDocument/2006/relationships/image" Target="../media/image442.png"/><Relationship Id="rId6" Type="http://schemas.openxmlformats.org/officeDocument/2006/relationships/image" Target="../media/image443.png"/><Relationship Id="rId7" Type="http://schemas.openxmlformats.org/officeDocument/2006/relationships/image" Target="../media/image444.png"/><Relationship Id="rId8" Type="http://schemas.openxmlformats.org/officeDocument/2006/relationships/image" Target="../media/image445.png"/><Relationship Id="rId9" Type="http://schemas.openxmlformats.org/officeDocument/2006/relationships/image" Target="../media/image446.png"/><Relationship Id="rId10" Type="http://schemas.openxmlformats.org/officeDocument/2006/relationships/image" Target="../media/image447.png"/><Relationship Id="rId11" Type="http://schemas.openxmlformats.org/officeDocument/2006/relationships/image" Target="../media/image448.png"/><Relationship Id="rId12" Type="http://schemas.openxmlformats.org/officeDocument/2006/relationships/image" Target="../media/image449.png"/><Relationship Id="rId13" Type="http://schemas.openxmlformats.org/officeDocument/2006/relationships/image" Target="../media/image450.png"/><Relationship Id="rId14" Type="http://schemas.openxmlformats.org/officeDocument/2006/relationships/image" Target="../media/image451.png"/><Relationship Id="rId15" Type="http://schemas.openxmlformats.org/officeDocument/2006/relationships/image" Target="../media/image431.png"/><Relationship Id="rId16" Type="http://schemas.openxmlformats.org/officeDocument/2006/relationships/image" Target="../media/image452.png"/><Relationship Id="rId17" Type="http://schemas.openxmlformats.org/officeDocument/2006/relationships/image" Target="../media/image453.png"/><Relationship Id="rId18" Type="http://schemas.openxmlformats.org/officeDocument/2006/relationships/image" Target="../media/image454.png"/><Relationship Id="rId19" Type="http://schemas.openxmlformats.org/officeDocument/2006/relationships/image" Target="../media/image455.png"/><Relationship Id="rId20" Type="http://schemas.openxmlformats.org/officeDocument/2006/relationships/image" Target="../media/image434.png"/><Relationship Id="rId21" Type="http://schemas.openxmlformats.org/officeDocument/2006/relationships/image" Target="../media/image456.png"/><Relationship Id="rId22" Type="http://schemas.openxmlformats.org/officeDocument/2006/relationships/image" Target="../media/image457.png"/><Relationship Id="rId23" Type="http://schemas.openxmlformats.org/officeDocument/2006/relationships/image" Target="../media/image458.png"/><Relationship Id="rId24" Type="http://schemas.openxmlformats.org/officeDocument/2006/relationships/image" Target="../media/image279.png"/><Relationship Id="rId25" Type="http://schemas.openxmlformats.org/officeDocument/2006/relationships/image" Target="../media/image280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9.png"/><Relationship Id="rId3" Type="http://schemas.openxmlformats.org/officeDocument/2006/relationships/image" Target="../media/image460.png"/><Relationship Id="rId4" Type="http://schemas.openxmlformats.org/officeDocument/2006/relationships/image" Target="../media/image461.png"/><Relationship Id="rId5" Type="http://schemas.openxmlformats.org/officeDocument/2006/relationships/image" Target="../media/image462.png"/><Relationship Id="rId6" Type="http://schemas.openxmlformats.org/officeDocument/2006/relationships/image" Target="../media/image463.png"/><Relationship Id="rId7" Type="http://schemas.openxmlformats.org/officeDocument/2006/relationships/image" Target="../media/image464.png"/><Relationship Id="rId8" Type="http://schemas.openxmlformats.org/officeDocument/2006/relationships/image" Target="../media/image465.png"/><Relationship Id="rId9" Type="http://schemas.openxmlformats.org/officeDocument/2006/relationships/image" Target="../media/image466.png"/><Relationship Id="rId10" Type="http://schemas.openxmlformats.org/officeDocument/2006/relationships/image" Target="../media/image467.png"/><Relationship Id="rId11" Type="http://schemas.openxmlformats.org/officeDocument/2006/relationships/image" Target="../media/image468.png"/><Relationship Id="rId12" Type="http://schemas.openxmlformats.org/officeDocument/2006/relationships/image" Target="../media/image279.png"/><Relationship Id="rId13" Type="http://schemas.openxmlformats.org/officeDocument/2006/relationships/image" Target="../media/image280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9.png"/><Relationship Id="rId3" Type="http://schemas.openxmlformats.org/officeDocument/2006/relationships/image" Target="../media/image470.png"/><Relationship Id="rId4" Type="http://schemas.openxmlformats.org/officeDocument/2006/relationships/image" Target="../media/image471.png"/><Relationship Id="rId5" Type="http://schemas.openxmlformats.org/officeDocument/2006/relationships/image" Target="../media/image472.png"/><Relationship Id="rId6" Type="http://schemas.openxmlformats.org/officeDocument/2006/relationships/image" Target="../media/image473.png"/><Relationship Id="rId7" Type="http://schemas.openxmlformats.org/officeDocument/2006/relationships/image" Target="../media/image474.png"/><Relationship Id="rId8" Type="http://schemas.openxmlformats.org/officeDocument/2006/relationships/image" Target="../media/image475.png"/><Relationship Id="rId9" Type="http://schemas.openxmlformats.org/officeDocument/2006/relationships/image" Target="../media/image476.png"/><Relationship Id="rId10" Type="http://schemas.openxmlformats.org/officeDocument/2006/relationships/image" Target="../media/image477.png"/><Relationship Id="rId11" Type="http://schemas.openxmlformats.org/officeDocument/2006/relationships/image" Target="../media/image478.png"/><Relationship Id="rId12" Type="http://schemas.openxmlformats.org/officeDocument/2006/relationships/image" Target="../media/image479.png"/><Relationship Id="rId13" Type="http://schemas.openxmlformats.org/officeDocument/2006/relationships/image" Target="../media/image480.png"/><Relationship Id="rId14" Type="http://schemas.openxmlformats.org/officeDocument/2006/relationships/image" Target="../media/image481.png"/><Relationship Id="rId15" Type="http://schemas.openxmlformats.org/officeDocument/2006/relationships/image" Target="../media/image482.png"/><Relationship Id="rId16" Type="http://schemas.openxmlformats.org/officeDocument/2006/relationships/image" Target="../media/image483.png"/><Relationship Id="rId17" Type="http://schemas.openxmlformats.org/officeDocument/2006/relationships/image" Target="../media/image484.png"/><Relationship Id="rId18" Type="http://schemas.openxmlformats.org/officeDocument/2006/relationships/image" Target="../media/image485.png"/><Relationship Id="rId19" Type="http://schemas.openxmlformats.org/officeDocument/2006/relationships/image" Target="../media/image486.png"/><Relationship Id="rId20" Type="http://schemas.openxmlformats.org/officeDocument/2006/relationships/image" Target="../media/image487.png"/><Relationship Id="rId21" Type="http://schemas.openxmlformats.org/officeDocument/2006/relationships/image" Target="../media/image488.png"/><Relationship Id="rId22" Type="http://schemas.openxmlformats.org/officeDocument/2006/relationships/image" Target="../media/image489.png"/><Relationship Id="rId23" Type="http://schemas.openxmlformats.org/officeDocument/2006/relationships/image" Target="../media/image490.png"/><Relationship Id="rId24" Type="http://schemas.openxmlformats.org/officeDocument/2006/relationships/image" Target="../media/image491.png"/><Relationship Id="rId25" Type="http://schemas.openxmlformats.org/officeDocument/2006/relationships/image" Target="../media/image492.png"/><Relationship Id="rId26" Type="http://schemas.openxmlformats.org/officeDocument/2006/relationships/image" Target="../media/image493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94.png"/><Relationship Id="rId5" Type="http://schemas.openxmlformats.org/officeDocument/2006/relationships/image" Target="../media/image495.png"/><Relationship Id="rId6" Type="http://schemas.openxmlformats.org/officeDocument/2006/relationships/image" Target="../media/image496.png"/><Relationship Id="rId7" Type="http://schemas.openxmlformats.org/officeDocument/2006/relationships/image" Target="../media/image288.png"/><Relationship Id="rId8" Type="http://schemas.openxmlformats.org/officeDocument/2006/relationships/image" Target="../media/image28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7.png"/><Relationship Id="rId3" Type="http://schemas.openxmlformats.org/officeDocument/2006/relationships/image" Target="../media/image498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99.png"/><Relationship Id="rId4" Type="http://schemas.openxmlformats.org/officeDocument/2006/relationships/image" Target="../media/image500.png"/><Relationship Id="rId5" Type="http://schemas.openxmlformats.org/officeDocument/2006/relationships/image" Target="../media/image501.png"/><Relationship Id="rId6" Type="http://schemas.openxmlformats.org/officeDocument/2006/relationships/image" Target="../media/image502.png"/><Relationship Id="rId7" Type="http://schemas.openxmlformats.org/officeDocument/2006/relationships/image" Target="../media/image503.png"/><Relationship Id="rId8" Type="http://schemas.openxmlformats.org/officeDocument/2006/relationships/image" Target="../media/image504.png"/><Relationship Id="rId9" Type="http://schemas.openxmlformats.org/officeDocument/2006/relationships/image" Target="../media/image505.png"/><Relationship Id="rId10" Type="http://schemas.openxmlformats.org/officeDocument/2006/relationships/image" Target="../media/image506.png"/><Relationship Id="rId11" Type="http://schemas.openxmlformats.org/officeDocument/2006/relationships/image" Target="../media/image507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1.png"/><Relationship Id="rId3" Type="http://schemas.openxmlformats.org/officeDocument/2006/relationships/image" Target="../media/image502.png"/><Relationship Id="rId4" Type="http://schemas.openxmlformats.org/officeDocument/2006/relationships/image" Target="../media/image508.png"/><Relationship Id="rId5" Type="http://schemas.openxmlformats.org/officeDocument/2006/relationships/image" Target="../media/image509.png"/><Relationship Id="rId6" Type="http://schemas.openxmlformats.org/officeDocument/2006/relationships/image" Target="../media/image510.png"/><Relationship Id="rId7" Type="http://schemas.openxmlformats.org/officeDocument/2006/relationships/image" Target="../media/image511.png"/><Relationship Id="rId8" Type="http://schemas.openxmlformats.org/officeDocument/2006/relationships/image" Target="../media/image512.png"/><Relationship Id="rId9" Type="http://schemas.openxmlformats.org/officeDocument/2006/relationships/image" Target="../media/image513.png"/><Relationship Id="rId10" Type="http://schemas.openxmlformats.org/officeDocument/2006/relationships/image" Target="../media/image514.png"/><Relationship Id="rId11" Type="http://schemas.openxmlformats.org/officeDocument/2006/relationships/image" Target="../media/image515.png"/><Relationship Id="rId12" Type="http://schemas.openxmlformats.org/officeDocument/2006/relationships/image" Target="../media/image516.png"/><Relationship Id="rId13" Type="http://schemas.openxmlformats.org/officeDocument/2006/relationships/image" Target="../media/image517.png"/><Relationship Id="rId14" Type="http://schemas.openxmlformats.org/officeDocument/2006/relationships/image" Target="../media/image518.png"/><Relationship Id="rId15" Type="http://schemas.openxmlformats.org/officeDocument/2006/relationships/image" Target="../media/image519.png"/><Relationship Id="rId16" Type="http://schemas.openxmlformats.org/officeDocument/2006/relationships/image" Target="../media/image406.png"/><Relationship Id="rId17" Type="http://schemas.openxmlformats.org/officeDocument/2006/relationships/image" Target="../media/image520.png"/><Relationship Id="rId18" Type="http://schemas.openxmlformats.org/officeDocument/2006/relationships/image" Target="../media/image521.png"/><Relationship Id="rId19" Type="http://schemas.openxmlformats.org/officeDocument/2006/relationships/image" Target="../media/image522.png"/><Relationship Id="rId20" Type="http://schemas.openxmlformats.org/officeDocument/2006/relationships/image" Target="../media/image523.png"/><Relationship Id="rId21" Type="http://schemas.openxmlformats.org/officeDocument/2006/relationships/image" Target="../media/image408.png"/><Relationship Id="rId22" Type="http://schemas.openxmlformats.org/officeDocument/2006/relationships/image" Target="../media/image524.png"/><Relationship Id="rId23" Type="http://schemas.openxmlformats.org/officeDocument/2006/relationships/image" Target="../media/image525.png"/><Relationship Id="rId24" Type="http://schemas.openxmlformats.org/officeDocument/2006/relationships/image" Target="../media/image526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1.png"/><Relationship Id="rId3" Type="http://schemas.openxmlformats.org/officeDocument/2006/relationships/image" Target="../media/image502.png"/><Relationship Id="rId4" Type="http://schemas.openxmlformats.org/officeDocument/2006/relationships/image" Target="../media/image527.png"/><Relationship Id="rId5" Type="http://schemas.openxmlformats.org/officeDocument/2006/relationships/image" Target="../media/image528.png"/><Relationship Id="rId6" Type="http://schemas.openxmlformats.org/officeDocument/2006/relationships/image" Target="../media/image529.png"/><Relationship Id="rId7" Type="http://schemas.openxmlformats.org/officeDocument/2006/relationships/image" Target="../media/image530.png"/><Relationship Id="rId8" Type="http://schemas.openxmlformats.org/officeDocument/2006/relationships/image" Target="../media/image531.png"/><Relationship Id="rId9" Type="http://schemas.openxmlformats.org/officeDocument/2006/relationships/image" Target="../media/image532.png"/><Relationship Id="rId10" Type="http://schemas.openxmlformats.org/officeDocument/2006/relationships/image" Target="../media/image533.png"/><Relationship Id="rId11" Type="http://schemas.openxmlformats.org/officeDocument/2006/relationships/image" Target="../media/image534.png"/><Relationship Id="rId12" Type="http://schemas.openxmlformats.org/officeDocument/2006/relationships/image" Target="../media/image535.png"/><Relationship Id="rId13" Type="http://schemas.openxmlformats.org/officeDocument/2006/relationships/image" Target="../media/image162.png"/><Relationship Id="rId14" Type="http://schemas.openxmlformats.org/officeDocument/2006/relationships/image" Target="../media/image536.png"/><Relationship Id="rId15" Type="http://schemas.openxmlformats.org/officeDocument/2006/relationships/image" Target="../media/image537.png"/><Relationship Id="rId16" Type="http://schemas.openxmlformats.org/officeDocument/2006/relationships/image" Target="../media/image538.png"/><Relationship Id="rId17" Type="http://schemas.openxmlformats.org/officeDocument/2006/relationships/image" Target="../media/image539.png"/><Relationship Id="rId18" Type="http://schemas.openxmlformats.org/officeDocument/2006/relationships/image" Target="../media/image540.png"/><Relationship Id="rId19" Type="http://schemas.openxmlformats.org/officeDocument/2006/relationships/image" Target="../media/image541.png"/><Relationship Id="rId20" Type="http://schemas.openxmlformats.org/officeDocument/2006/relationships/image" Target="../media/image542.png"/><Relationship Id="rId21" Type="http://schemas.openxmlformats.org/officeDocument/2006/relationships/image" Target="../media/image543.png"/><Relationship Id="rId22" Type="http://schemas.openxmlformats.org/officeDocument/2006/relationships/image" Target="../media/image544.png"/><Relationship Id="rId23" Type="http://schemas.openxmlformats.org/officeDocument/2006/relationships/image" Target="../media/image545.png"/><Relationship Id="rId24" Type="http://schemas.openxmlformats.org/officeDocument/2006/relationships/image" Target="../media/image506.png"/><Relationship Id="rId25" Type="http://schemas.openxmlformats.org/officeDocument/2006/relationships/image" Target="../media/image546.png"/><Relationship Id="rId26" Type="http://schemas.openxmlformats.org/officeDocument/2006/relationships/image" Target="../media/image547.png"/><Relationship Id="rId27" Type="http://schemas.openxmlformats.org/officeDocument/2006/relationships/image" Target="../media/image548.png"/><Relationship Id="rId28" Type="http://schemas.openxmlformats.org/officeDocument/2006/relationships/image" Target="../media/image549.png"/><Relationship Id="rId29" Type="http://schemas.openxmlformats.org/officeDocument/2006/relationships/image" Target="../media/image550.png"/><Relationship Id="rId30" Type="http://schemas.openxmlformats.org/officeDocument/2006/relationships/image" Target="../media/image551.png"/><Relationship Id="rId31" Type="http://schemas.openxmlformats.org/officeDocument/2006/relationships/image" Target="../media/image552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3.png"/><Relationship Id="rId3" Type="http://schemas.openxmlformats.org/officeDocument/2006/relationships/image" Target="../media/image554.png"/><Relationship Id="rId4" Type="http://schemas.openxmlformats.org/officeDocument/2006/relationships/image" Target="../media/image555.png"/><Relationship Id="rId5" Type="http://schemas.openxmlformats.org/officeDocument/2006/relationships/image" Target="../media/image556.png"/><Relationship Id="rId6" Type="http://schemas.openxmlformats.org/officeDocument/2006/relationships/image" Target="../media/image557.png"/><Relationship Id="rId7" Type="http://schemas.openxmlformats.org/officeDocument/2006/relationships/image" Target="../media/image558.png"/><Relationship Id="rId8" Type="http://schemas.openxmlformats.org/officeDocument/2006/relationships/image" Target="../media/image288.png"/><Relationship Id="rId9" Type="http://schemas.openxmlformats.org/officeDocument/2006/relationships/image" Target="../media/image289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6.png"/><Relationship Id="rId3" Type="http://schemas.openxmlformats.org/officeDocument/2006/relationships/image" Target="../media/image106.png"/><Relationship Id="rId4" Type="http://schemas.openxmlformats.org/officeDocument/2006/relationships/image" Target="../media/image559.png"/><Relationship Id="rId5" Type="http://schemas.openxmlformats.org/officeDocument/2006/relationships/image" Target="../media/image560.png"/><Relationship Id="rId6" Type="http://schemas.openxmlformats.org/officeDocument/2006/relationships/image" Target="../media/image561.png"/><Relationship Id="rId7" Type="http://schemas.openxmlformats.org/officeDocument/2006/relationships/image" Target="../media/image562.png"/><Relationship Id="rId8" Type="http://schemas.openxmlformats.org/officeDocument/2006/relationships/image" Target="../media/image563.png"/><Relationship Id="rId9" Type="http://schemas.openxmlformats.org/officeDocument/2006/relationships/image" Target="../media/image564.png"/><Relationship Id="rId10" Type="http://schemas.openxmlformats.org/officeDocument/2006/relationships/image" Target="../media/image565.png"/><Relationship Id="rId11" Type="http://schemas.openxmlformats.org/officeDocument/2006/relationships/image" Target="../media/image566.png"/><Relationship Id="rId12" Type="http://schemas.openxmlformats.org/officeDocument/2006/relationships/image" Target="../media/image567.png"/><Relationship Id="rId13" Type="http://schemas.openxmlformats.org/officeDocument/2006/relationships/image" Target="../media/image568.png"/><Relationship Id="rId14" Type="http://schemas.openxmlformats.org/officeDocument/2006/relationships/image" Target="../media/image569.png"/><Relationship Id="rId15" Type="http://schemas.openxmlformats.org/officeDocument/2006/relationships/image" Target="../media/image570.png"/><Relationship Id="rId16" Type="http://schemas.openxmlformats.org/officeDocument/2006/relationships/image" Target="../media/image571.png"/><Relationship Id="rId17" Type="http://schemas.openxmlformats.org/officeDocument/2006/relationships/image" Target="../media/image572.png"/><Relationship Id="rId18" Type="http://schemas.openxmlformats.org/officeDocument/2006/relationships/image" Target="../media/image573.png"/><Relationship Id="rId19" Type="http://schemas.openxmlformats.org/officeDocument/2006/relationships/image" Target="../media/image574.png"/><Relationship Id="rId20" Type="http://schemas.openxmlformats.org/officeDocument/2006/relationships/image" Target="../media/image575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6.png"/><Relationship Id="rId3" Type="http://schemas.openxmlformats.org/officeDocument/2006/relationships/image" Target="../media/image577.png"/><Relationship Id="rId4" Type="http://schemas.openxmlformats.org/officeDocument/2006/relationships/image" Target="../media/image578.png"/><Relationship Id="rId5" Type="http://schemas.openxmlformats.org/officeDocument/2006/relationships/image" Target="../media/image579.png"/><Relationship Id="rId6" Type="http://schemas.openxmlformats.org/officeDocument/2006/relationships/image" Target="../media/image580.png"/><Relationship Id="rId7" Type="http://schemas.openxmlformats.org/officeDocument/2006/relationships/image" Target="../media/image581.png"/><Relationship Id="rId8" Type="http://schemas.openxmlformats.org/officeDocument/2006/relationships/image" Target="../media/image582.png"/><Relationship Id="rId9" Type="http://schemas.openxmlformats.org/officeDocument/2006/relationships/image" Target="../media/image288.png"/><Relationship Id="rId10" Type="http://schemas.openxmlformats.org/officeDocument/2006/relationships/image" Target="../media/image289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3.png"/><Relationship Id="rId3" Type="http://schemas.openxmlformats.org/officeDocument/2006/relationships/image" Target="../media/image584.png"/><Relationship Id="rId4" Type="http://schemas.openxmlformats.org/officeDocument/2006/relationships/image" Target="../media/image585.png"/><Relationship Id="rId5" Type="http://schemas.openxmlformats.org/officeDocument/2006/relationships/image" Target="../media/image586.png"/><Relationship Id="rId6" Type="http://schemas.openxmlformats.org/officeDocument/2006/relationships/image" Target="../media/image587.png"/><Relationship Id="rId7" Type="http://schemas.openxmlformats.org/officeDocument/2006/relationships/image" Target="../media/image588.png"/><Relationship Id="rId8" Type="http://schemas.openxmlformats.org/officeDocument/2006/relationships/image" Target="../media/image589.png"/><Relationship Id="rId9" Type="http://schemas.openxmlformats.org/officeDocument/2006/relationships/image" Target="../media/image590.png"/><Relationship Id="rId10" Type="http://schemas.openxmlformats.org/officeDocument/2006/relationships/image" Target="../media/image591.png"/><Relationship Id="rId11" Type="http://schemas.openxmlformats.org/officeDocument/2006/relationships/image" Target="../media/image592.png"/><Relationship Id="rId12" Type="http://schemas.openxmlformats.org/officeDocument/2006/relationships/image" Target="../media/image569.png"/><Relationship Id="rId13" Type="http://schemas.openxmlformats.org/officeDocument/2006/relationships/image" Target="../media/image570.png"/><Relationship Id="rId14" Type="http://schemas.openxmlformats.org/officeDocument/2006/relationships/image" Target="../media/image593.png"/><Relationship Id="rId15" Type="http://schemas.openxmlformats.org/officeDocument/2006/relationships/image" Target="../media/image594.png"/><Relationship Id="rId16" Type="http://schemas.openxmlformats.org/officeDocument/2006/relationships/image" Target="../media/image595.png"/><Relationship Id="rId17" Type="http://schemas.openxmlformats.org/officeDocument/2006/relationships/image" Target="../media/image596.png"/><Relationship Id="rId18" Type="http://schemas.openxmlformats.org/officeDocument/2006/relationships/image" Target="../media/image597.png"/><Relationship Id="rId19" Type="http://schemas.openxmlformats.org/officeDocument/2006/relationships/image" Target="../media/image598.png"/><Relationship Id="rId20" Type="http://schemas.openxmlformats.org/officeDocument/2006/relationships/image" Target="../media/image482.png"/><Relationship Id="rId21" Type="http://schemas.openxmlformats.org/officeDocument/2006/relationships/image" Target="../media/image599.png"/><Relationship Id="rId22" Type="http://schemas.openxmlformats.org/officeDocument/2006/relationships/image" Target="../media/image391.png"/><Relationship Id="rId23" Type="http://schemas.openxmlformats.org/officeDocument/2006/relationships/image" Target="../media/image600.png"/><Relationship Id="rId24" Type="http://schemas.openxmlformats.org/officeDocument/2006/relationships/image" Target="../media/image393.png"/><Relationship Id="rId25" Type="http://schemas.openxmlformats.org/officeDocument/2006/relationships/image" Target="../media/image394.png"/><Relationship Id="rId26" Type="http://schemas.openxmlformats.org/officeDocument/2006/relationships/image" Target="../media/image601.png"/><Relationship Id="rId27" Type="http://schemas.openxmlformats.org/officeDocument/2006/relationships/image" Target="../media/image602.png"/><Relationship Id="rId28" Type="http://schemas.openxmlformats.org/officeDocument/2006/relationships/image" Target="../media/image603.png"/><Relationship Id="rId29" Type="http://schemas.openxmlformats.org/officeDocument/2006/relationships/image" Target="../media/image604.png"/><Relationship Id="rId30" Type="http://schemas.openxmlformats.org/officeDocument/2006/relationships/image" Target="../media/image605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6.png"/><Relationship Id="rId3" Type="http://schemas.openxmlformats.org/officeDocument/2006/relationships/image" Target="../media/image607.png"/><Relationship Id="rId4" Type="http://schemas.openxmlformats.org/officeDocument/2006/relationships/image" Target="../media/image608.png"/><Relationship Id="rId5" Type="http://schemas.openxmlformats.org/officeDocument/2006/relationships/image" Target="../media/image609.png"/><Relationship Id="rId6" Type="http://schemas.openxmlformats.org/officeDocument/2006/relationships/image" Target="../media/image288.png"/><Relationship Id="rId7" Type="http://schemas.openxmlformats.org/officeDocument/2006/relationships/image" Target="../media/image289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610.png"/><Relationship Id="rId5" Type="http://schemas.openxmlformats.org/officeDocument/2006/relationships/image" Target="../media/image611.png"/><Relationship Id="rId6" Type="http://schemas.openxmlformats.org/officeDocument/2006/relationships/image" Target="../media/image612.png"/><Relationship Id="rId7" Type="http://schemas.openxmlformats.org/officeDocument/2006/relationships/image" Target="../media/image613.png"/><Relationship Id="rId8" Type="http://schemas.openxmlformats.org/officeDocument/2006/relationships/image" Target="../media/image614.png"/><Relationship Id="rId9" Type="http://schemas.openxmlformats.org/officeDocument/2006/relationships/image" Target="../media/image615.png"/><Relationship Id="rId10" Type="http://schemas.openxmlformats.org/officeDocument/2006/relationships/image" Target="../media/image616.png"/><Relationship Id="rId11" Type="http://schemas.openxmlformats.org/officeDocument/2006/relationships/image" Target="../media/image617.png"/><Relationship Id="rId12" Type="http://schemas.openxmlformats.org/officeDocument/2006/relationships/image" Target="../media/image618.png"/><Relationship Id="rId13" Type="http://schemas.openxmlformats.org/officeDocument/2006/relationships/image" Target="../media/image619.png"/><Relationship Id="rId14" Type="http://schemas.openxmlformats.org/officeDocument/2006/relationships/image" Target="../media/image408.png"/><Relationship Id="rId15" Type="http://schemas.openxmlformats.org/officeDocument/2006/relationships/image" Target="../media/image620.png"/><Relationship Id="rId16" Type="http://schemas.openxmlformats.org/officeDocument/2006/relationships/image" Target="../media/image621.png"/><Relationship Id="rId17" Type="http://schemas.openxmlformats.org/officeDocument/2006/relationships/image" Target="../media/image62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57.png"/><Relationship Id="rId4" Type="http://schemas.openxmlformats.org/officeDocument/2006/relationships/image" Target="../media/image5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8800" y="2844800"/>
            <a:ext cx="6819900" cy="8001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7400" y="3695700"/>
            <a:ext cx="11455400" cy="8001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400" y="2654300"/>
            <a:ext cx="11428095" cy="1729739"/>
          </a:xfrm>
          <a:prstGeom prst="rect"/>
        </p:spPr>
        <p:txBody>
          <a:bodyPr wrap="square" lIns="0" tIns="27940" rIns="0" bIns="0" rtlCol="0" vert="horz">
            <a:spAutoFit/>
          </a:bodyPr>
          <a:lstStyle/>
          <a:p>
            <a:pPr marL="12700" marR="5080" indent="2324100">
              <a:lnSpc>
                <a:spcPts val="6700"/>
              </a:lnSpc>
              <a:spcBef>
                <a:spcPts val="220"/>
              </a:spcBef>
            </a:pPr>
            <a:r>
              <a:rPr dirty="0" sz="5600" spc="150" b="1">
                <a:latin typeface="Arial"/>
                <a:cs typeface="Arial"/>
              </a:rPr>
              <a:t>Diversity</a:t>
            </a:r>
            <a:r>
              <a:rPr dirty="0" sz="5600" spc="160" b="1">
                <a:latin typeface="Arial"/>
                <a:cs typeface="Arial"/>
              </a:rPr>
              <a:t> </a:t>
            </a:r>
            <a:r>
              <a:rPr dirty="0" sz="5600" spc="145" b="1">
                <a:latin typeface="Arial"/>
                <a:cs typeface="Arial"/>
              </a:rPr>
              <a:t>Mapping: </a:t>
            </a:r>
            <a:r>
              <a:rPr dirty="0" sz="5600" spc="165" b="1">
                <a:latin typeface="Arial"/>
                <a:cs typeface="Arial"/>
              </a:rPr>
              <a:t>Indiana</a:t>
            </a:r>
            <a:r>
              <a:rPr dirty="0" sz="5600" spc="130" b="1">
                <a:latin typeface="Arial"/>
                <a:cs typeface="Arial"/>
              </a:rPr>
              <a:t> University</a:t>
            </a:r>
            <a:r>
              <a:rPr dirty="0" sz="5600" spc="135" b="1">
                <a:latin typeface="Arial"/>
                <a:cs typeface="Arial"/>
              </a:rPr>
              <a:t> </a:t>
            </a:r>
            <a:r>
              <a:rPr dirty="0" sz="5600" spc="185" b="1">
                <a:latin typeface="Arial"/>
                <a:cs typeface="Arial"/>
              </a:rPr>
              <a:t>Bloomington</a:t>
            </a:r>
            <a:endParaRPr sz="56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794000" y="5346700"/>
            <a:ext cx="7454900" cy="1117600"/>
            <a:chOff x="2794000" y="5346700"/>
            <a:chExt cx="7454900" cy="1117600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1900" y="5346700"/>
              <a:ext cx="5473700" cy="5588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94000" y="5892800"/>
              <a:ext cx="7454900" cy="571500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24300" y="6985000"/>
            <a:ext cx="5181600" cy="50800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19400" y="5232400"/>
            <a:ext cx="7377430" cy="221234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algn="ctr" marL="12700" marR="5080" indent="-14604">
              <a:lnSpc>
                <a:spcPts val="4300"/>
              </a:lnSpc>
              <a:spcBef>
                <a:spcPts val="260"/>
              </a:spcBef>
            </a:pPr>
            <a:r>
              <a:rPr dirty="0" sz="3600">
                <a:solidFill>
                  <a:srgbClr val="FFFFFF"/>
                </a:solidFill>
                <a:latin typeface="Verdana"/>
                <a:cs typeface="Verdana"/>
              </a:rPr>
              <a:t>Rona</a:t>
            </a:r>
            <a:r>
              <a:rPr dirty="0" sz="36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345">
                <a:solidFill>
                  <a:srgbClr val="FFFFFF"/>
                </a:solidFill>
                <a:latin typeface="Verdana"/>
                <a:cs typeface="Verdana"/>
              </a:rPr>
              <a:t>T.</a:t>
            </a:r>
            <a:r>
              <a:rPr dirty="0" sz="36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95">
                <a:solidFill>
                  <a:srgbClr val="FFFFFF"/>
                </a:solidFill>
                <a:latin typeface="Verdana"/>
                <a:cs typeface="Verdana"/>
              </a:rPr>
              <a:t>Halualani,</a:t>
            </a:r>
            <a:r>
              <a:rPr dirty="0" sz="36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45">
                <a:solidFill>
                  <a:srgbClr val="FFFFFF"/>
                </a:solidFill>
                <a:latin typeface="Verdana"/>
                <a:cs typeface="Verdana"/>
              </a:rPr>
              <a:t>Ph.D., </a:t>
            </a:r>
            <a:r>
              <a:rPr dirty="0" sz="3600">
                <a:solidFill>
                  <a:srgbClr val="FFFFFF"/>
                </a:solidFill>
                <a:latin typeface="Verdana"/>
                <a:cs typeface="Verdana"/>
              </a:rPr>
              <a:t>Managing</a:t>
            </a:r>
            <a:r>
              <a:rPr dirty="0" sz="36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FFFFFF"/>
                </a:solidFill>
                <a:latin typeface="Verdana"/>
                <a:cs typeface="Verdana"/>
              </a:rPr>
              <a:t>Principal</a:t>
            </a:r>
            <a:r>
              <a:rPr dirty="0" sz="36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36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10">
                <a:solidFill>
                  <a:srgbClr val="FFFFFF"/>
                </a:solidFill>
                <a:latin typeface="Verdana"/>
                <a:cs typeface="Verdana"/>
              </a:rPr>
              <a:t>Founder</a:t>
            </a:r>
            <a:endParaRPr sz="3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4140"/>
              </a:spcBef>
            </a:pPr>
            <a:r>
              <a:rPr dirty="0" sz="3600" spc="-50">
                <a:solidFill>
                  <a:srgbClr val="FFFFFF"/>
                </a:solidFill>
                <a:latin typeface="Verdana"/>
                <a:cs typeface="Verdana"/>
              </a:rPr>
              <a:t>Halualani</a:t>
            </a:r>
            <a:r>
              <a:rPr dirty="0" sz="3600" spc="-2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14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3600" spc="-1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10">
                <a:solidFill>
                  <a:srgbClr val="FFFFFF"/>
                </a:solidFill>
                <a:latin typeface="Verdana"/>
                <a:cs typeface="Verdana"/>
              </a:rPr>
              <a:t>Associates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7700" y="1968500"/>
            <a:ext cx="11709400" cy="1905"/>
          </a:xfrm>
          <a:custGeom>
            <a:avLst/>
            <a:gdLst/>
            <a:ahLst/>
            <a:cxnLst/>
            <a:rect l="l" t="t" r="r" b="b"/>
            <a:pathLst>
              <a:path w="11709400" h="1905">
                <a:moveTo>
                  <a:pt x="0" y="0"/>
                </a:moveTo>
                <a:lnTo>
                  <a:pt x="11709400" y="1587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3111500"/>
            <a:ext cx="11455400" cy="9525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9000" y="3022600"/>
            <a:ext cx="11230610" cy="817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-345">
                <a:solidFill>
                  <a:srgbClr val="00ADFF"/>
                </a:solidFill>
                <a:latin typeface="Verdana"/>
                <a:cs typeface="Verdana"/>
              </a:rPr>
              <a:t>Is</a:t>
            </a:r>
            <a:r>
              <a:rPr dirty="0" sz="5200" spc="-270">
                <a:solidFill>
                  <a:srgbClr val="00ADFF"/>
                </a:solidFill>
                <a:latin typeface="Verdana"/>
                <a:cs typeface="Verdana"/>
              </a:rPr>
              <a:t> </a:t>
            </a:r>
            <a:r>
              <a:rPr dirty="0" sz="5200" spc="-75">
                <a:solidFill>
                  <a:srgbClr val="00ADFF"/>
                </a:solidFill>
                <a:latin typeface="Verdana"/>
                <a:cs typeface="Verdana"/>
              </a:rPr>
              <a:t>Indiana</a:t>
            </a:r>
            <a:r>
              <a:rPr dirty="0" sz="5200" spc="-365">
                <a:solidFill>
                  <a:srgbClr val="00ADFF"/>
                </a:solidFill>
                <a:latin typeface="Verdana"/>
                <a:cs typeface="Verdana"/>
              </a:rPr>
              <a:t> </a:t>
            </a:r>
            <a:r>
              <a:rPr dirty="0" sz="5200">
                <a:solidFill>
                  <a:srgbClr val="00ADFF"/>
                </a:solidFill>
                <a:latin typeface="Verdana"/>
                <a:cs typeface="Verdana"/>
              </a:rPr>
              <a:t>University</a:t>
            </a:r>
            <a:r>
              <a:rPr dirty="0" sz="5200" spc="-315">
                <a:solidFill>
                  <a:srgbClr val="00ADFF"/>
                </a:solidFill>
                <a:latin typeface="Verdana"/>
                <a:cs typeface="Verdana"/>
              </a:rPr>
              <a:t> </a:t>
            </a:r>
            <a:r>
              <a:rPr dirty="0" sz="5200" spc="70">
                <a:solidFill>
                  <a:srgbClr val="00ADFF"/>
                </a:solidFill>
                <a:latin typeface="Verdana"/>
                <a:cs typeface="Verdana"/>
              </a:rPr>
              <a:t>Bloomington</a:t>
            </a:r>
            <a:endParaRPr sz="5200">
              <a:latin typeface="Verdana"/>
              <a:cs typeface="Verdana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155700" y="4102100"/>
            <a:ext cx="10807700" cy="1739900"/>
            <a:chOff x="1155700" y="4102100"/>
            <a:chExt cx="10807700" cy="17399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5700" y="4102100"/>
              <a:ext cx="10807700" cy="9525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7500" y="4889500"/>
              <a:ext cx="9956800" cy="95250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257300" y="4013200"/>
            <a:ext cx="10502265" cy="1605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406400" marR="5080" indent="-393700">
              <a:lnSpc>
                <a:spcPts val="6200"/>
              </a:lnSpc>
              <a:spcBef>
                <a:spcPts val="240"/>
              </a:spcBef>
            </a:pPr>
            <a:r>
              <a:rPr dirty="0" sz="5200" spc="85">
                <a:solidFill>
                  <a:srgbClr val="00ADFF"/>
                </a:solidFill>
                <a:latin typeface="Verdana"/>
                <a:cs typeface="Verdana"/>
              </a:rPr>
              <a:t>Actively</a:t>
            </a:r>
            <a:r>
              <a:rPr dirty="0" sz="5200" spc="-280">
                <a:solidFill>
                  <a:srgbClr val="00ADFF"/>
                </a:solidFill>
                <a:latin typeface="Verdana"/>
                <a:cs typeface="Verdana"/>
              </a:rPr>
              <a:t> </a:t>
            </a:r>
            <a:r>
              <a:rPr dirty="0" sz="5200">
                <a:solidFill>
                  <a:srgbClr val="00ADFF"/>
                </a:solidFill>
                <a:latin typeface="Verdana"/>
                <a:cs typeface="Verdana"/>
              </a:rPr>
              <a:t>Creating</a:t>
            </a:r>
            <a:r>
              <a:rPr dirty="0" sz="5200" spc="-280">
                <a:solidFill>
                  <a:srgbClr val="00ADFF"/>
                </a:solidFill>
                <a:latin typeface="Verdana"/>
                <a:cs typeface="Verdana"/>
              </a:rPr>
              <a:t> </a:t>
            </a:r>
            <a:r>
              <a:rPr dirty="0" sz="5200" spc="-10">
                <a:solidFill>
                  <a:srgbClr val="00ADFF"/>
                </a:solidFill>
                <a:latin typeface="Verdana"/>
                <a:cs typeface="Verdana"/>
              </a:rPr>
              <a:t>an</a:t>
            </a:r>
            <a:r>
              <a:rPr dirty="0" sz="5200" spc="-275">
                <a:solidFill>
                  <a:srgbClr val="00ADFF"/>
                </a:solidFill>
                <a:latin typeface="Verdana"/>
                <a:cs typeface="Verdana"/>
              </a:rPr>
              <a:t> </a:t>
            </a:r>
            <a:r>
              <a:rPr dirty="0" sz="5200" spc="-60">
                <a:solidFill>
                  <a:srgbClr val="00ADFF"/>
                </a:solidFill>
                <a:latin typeface="Verdana"/>
                <a:cs typeface="Verdana"/>
              </a:rPr>
              <a:t>Inclusive</a:t>
            </a:r>
            <a:r>
              <a:rPr dirty="0" sz="5200" spc="-280">
                <a:solidFill>
                  <a:srgbClr val="00ADFF"/>
                </a:solidFill>
                <a:latin typeface="Verdana"/>
                <a:cs typeface="Verdana"/>
              </a:rPr>
              <a:t> </a:t>
            </a:r>
            <a:r>
              <a:rPr dirty="0" sz="5200" spc="-50">
                <a:solidFill>
                  <a:srgbClr val="00ADFF"/>
                </a:solidFill>
                <a:latin typeface="Verdana"/>
                <a:cs typeface="Verdana"/>
              </a:rPr>
              <a:t>&amp; </a:t>
            </a:r>
            <a:r>
              <a:rPr dirty="0" sz="5200" spc="-25">
                <a:solidFill>
                  <a:srgbClr val="00ADFF"/>
                </a:solidFill>
                <a:latin typeface="Verdana"/>
                <a:cs typeface="Verdana"/>
              </a:rPr>
              <a:t>Diversity-</a:t>
            </a:r>
            <a:r>
              <a:rPr dirty="0" sz="5200">
                <a:solidFill>
                  <a:srgbClr val="00ADFF"/>
                </a:solidFill>
                <a:latin typeface="Verdana"/>
                <a:cs typeface="Verdana"/>
              </a:rPr>
              <a:t>Excellence</a:t>
            </a:r>
            <a:r>
              <a:rPr dirty="0" sz="5200" spc="-40">
                <a:solidFill>
                  <a:srgbClr val="00ADFF"/>
                </a:solidFill>
                <a:latin typeface="Verdana"/>
                <a:cs typeface="Verdana"/>
              </a:rPr>
              <a:t> </a:t>
            </a:r>
            <a:r>
              <a:rPr dirty="0" sz="5200" spc="-10">
                <a:solidFill>
                  <a:srgbClr val="00ADFF"/>
                </a:solidFill>
                <a:latin typeface="Verdana"/>
                <a:cs typeface="Verdana"/>
              </a:rPr>
              <a:t>Culture?</a:t>
            </a:r>
            <a:endParaRPr sz="5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647700" y="1968500"/>
            <a:ext cx="11709400" cy="1905"/>
          </a:xfrm>
          <a:custGeom>
            <a:avLst/>
            <a:gdLst/>
            <a:ahLst/>
            <a:cxnLst/>
            <a:rect l="l" t="t" r="r" b="b"/>
            <a:pathLst>
              <a:path w="11709400" h="1905">
                <a:moveTo>
                  <a:pt x="0" y="0"/>
                </a:moveTo>
                <a:lnTo>
                  <a:pt x="11709400" y="1587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660400" y="2984500"/>
            <a:ext cx="4051300" cy="2819400"/>
            <a:chOff x="660400" y="2984500"/>
            <a:chExt cx="4051300" cy="28194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400" y="3238500"/>
              <a:ext cx="533400" cy="5461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9000" y="2984500"/>
              <a:ext cx="2159000" cy="9398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9800" y="3924300"/>
              <a:ext cx="3771900" cy="10668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9800" y="4851400"/>
              <a:ext cx="2933700" cy="95250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718720" y="2857500"/>
            <a:ext cx="3796665" cy="2849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4480" indent="-284480">
              <a:lnSpc>
                <a:spcPts val="7420"/>
              </a:lnSpc>
              <a:spcBef>
                <a:spcPts val="100"/>
              </a:spcBef>
              <a:buClr>
                <a:srgbClr val="737373"/>
              </a:buClr>
              <a:buSzPct val="98387"/>
              <a:buFont typeface="Arial"/>
              <a:buChar char="•"/>
              <a:tabLst>
                <a:tab pos="284480" algn="l"/>
              </a:tabLst>
            </a:pPr>
            <a:r>
              <a:rPr dirty="0" sz="6200" spc="-300">
                <a:solidFill>
                  <a:srgbClr val="00ADFF"/>
                </a:solidFill>
                <a:latin typeface="Verdana"/>
                <a:cs typeface="Verdana"/>
              </a:rPr>
              <a:t>1966</a:t>
            </a:r>
            <a:endParaRPr sz="6200">
              <a:latin typeface="Verdana"/>
              <a:cs typeface="Verdana"/>
            </a:endParaRPr>
          </a:p>
          <a:p>
            <a:pPr marL="284480" marR="5080">
              <a:lnSpc>
                <a:spcPts val="7400"/>
              </a:lnSpc>
              <a:spcBef>
                <a:spcPts val="120"/>
              </a:spcBef>
            </a:pPr>
            <a:r>
              <a:rPr dirty="0" sz="6200" spc="-10">
                <a:solidFill>
                  <a:srgbClr val="00ADFF"/>
                </a:solidFill>
                <a:latin typeface="Verdana"/>
                <a:cs typeface="Verdana"/>
              </a:rPr>
              <a:t>Diversity </a:t>
            </a:r>
            <a:r>
              <a:rPr dirty="0" sz="6200" spc="204">
                <a:solidFill>
                  <a:srgbClr val="00ADFF"/>
                </a:solidFill>
                <a:latin typeface="Verdana"/>
                <a:cs typeface="Verdana"/>
              </a:rPr>
              <a:t>E</a:t>
            </a:r>
            <a:r>
              <a:rPr dirty="0" sz="6200" spc="204">
                <a:solidFill>
                  <a:srgbClr val="00ADFF"/>
                </a:solidFill>
                <a:latin typeface="Calibri"/>
                <a:cs typeface="Calibri"/>
              </a:rPr>
              <a:t>ﬀ</a:t>
            </a:r>
            <a:r>
              <a:rPr dirty="0" sz="6200" spc="204">
                <a:solidFill>
                  <a:srgbClr val="00ADFF"/>
                </a:solidFill>
                <a:latin typeface="Verdana"/>
                <a:cs typeface="Verdana"/>
              </a:rPr>
              <a:t>orts</a:t>
            </a:r>
            <a:endParaRPr sz="62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70700" y="0"/>
            <a:ext cx="4525645" cy="19786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6900" algn="l"/>
              </a:tabLst>
            </a:pPr>
            <a:r>
              <a:rPr dirty="0" sz="6400" spc="-25" b="1">
                <a:solidFill>
                  <a:srgbClr val="FFFFFF"/>
                </a:solidFill>
                <a:latin typeface="Arial"/>
                <a:cs typeface="Arial"/>
              </a:rPr>
              <a:t>Yes</a:t>
            </a:r>
            <a:r>
              <a:rPr dirty="0" sz="6400" b="1">
                <a:solidFill>
                  <a:srgbClr val="FFFFFF"/>
                </a:solidFill>
                <a:latin typeface="Arial"/>
                <a:cs typeface="Arial"/>
              </a:rPr>
              <a:t>	.</a:t>
            </a:r>
            <a:r>
              <a:rPr dirty="0" sz="6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40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6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400" spc="-5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6400">
              <a:latin typeface="Arial"/>
              <a:cs typeface="Arial"/>
            </a:endParaRPr>
          </a:p>
          <a:p>
            <a:pPr marL="1983105">
              <a:lnSpc>
                <a:spcPct val="100000"/>
              </a:lnSpc>
              <a:spcBef>
                <a:spcPts val="20"/>
              </a:spcBef>
            </a:pPr>
            <a:r>
              <a:rPr dirty="0" sz="64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6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400" spc="-20" b="1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endParaRPr sz="64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527800" y="1384300"/>
            <a:ext cx="6438900" cy="8369300"/>
            <a:chOff x="6527800" y="1384300"/>
            <a:chExt cx="6438900" cy="8369300"/>
          </a:xfrm>
        </p:grpSpPr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27800" y="1384300"/>
              <a:ext cx="6438900" cy="49784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27800" y="5308600"/>
              <a:ext cx="6438900" cy="4445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500" y="2197099"/>
              <a:ext cx="457200" cy="4572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000" y="2044699"/>
              <a:ext cx="2032000" cy="6985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300" y="2578099"/>
              <a:ext cx="3149600" cy="6858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3098799"/>
              <a:ext cx="2844800" cy="7493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500" y="3962400"/>
              <a:ext cx="457200" cy="4572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000" y="3822700"/>
              <a:ext cx="3479800" cy="7493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600" y="4343400"/>
              <a:ext cx="2882900" cy="7493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600" y="4864100"/>
              <a:ext cx="2679700" cy="6858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600" y="5384800"/>
              <a:ext cx="2209800" cy="7493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9600" y="5892800"/>
              <a:ext cx="2654300" cy="6985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9600" y="6426200"/>
              <a:ext cx="2209800" cy="749300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188595" marR="343535" indent="-176530">
              <a:lnSpc>
                <a:spcPct val="100499"/>
              </a:lnSpc>
              <a:spcBef>
                <a:spcPts val="80"/>
              </a:spcBef>
              <a:buClr>
                <a:srgbClr val="737373"/>
              </a:buClr>
              <a:buFont typeface="Arial"/>
              <a:buChar char="•"/>
              <a:tabLst>
                <a:tab pos="188595" algn="l"/>
              </a:tabLst>
            </a:pPr>
            <a:r>
              <a:rPr dirty="0" sz="3400"/>
              <a:t>Level</a:t>
            </a:r>
            <a:r>
              <a:rPr dirty="0" sz="3400" spc="-120"/>
              <a:t> </a:t>
            </a:r>
            <a:r>
              <a:rPr dirty="0" sz="3400" spc="85"/>
              <a:t>of </a:t>
            </a:r>
            <a:r>
              <a:rPr dirty="0" sz="3400" spc="-10"/>
              <a:t>Commitment </a:t>
            </a:r>
            <a:r>
              <a:rPr dirty="0" sz="3400" spc="80"/>
              <a:t>to</a:t>
            </a:r>
            <a:r>
              <a:rPr dirty="0" sz="3400" spc="-180"/>
              <a:t> </a:t>
            </a:r>
            <a:r>
              <a:rPr dirty="0" sz="3400" spc="-10"/>
              <a:t>Diversity</a:t>
            </a:r>
            <a:endParaRPr sz="3400"/>
          </a:p>
          <a:p>
            <a:pPr marL="188595" marR="5080" indent="-176530">
              <a:lnSpc>
                <a:spcPct val="100499"/>
              </a:lnSpc>
              <a:spcBef>
                <a:spcPts val="1600"/>
              </a:spcBef>
              <a:buClr>
                <a:srgbClr val="737373"/>
              </a:buClr>
              <a:buFont typeface="Arial"/>
              <a:buChar char="•"/>
              <a:tabLst>
                <a:tab pos="188595" algn="l"/>
              </a:tabLst>
            </a:pPr>
            <a:r>
              <a:rPr dirty="0" sz="3400" spc="-10"/>
              <a:t>Predominantly </a:t>
            </a:r>
            <a:r>
              <a:rPr dirty="0" sz="3400"/>
              <a:t>engaging</a:t>
            </a:r>
            <a:r>
              <a:rPr dirty="0" sz="3400" spc="130"/>
              <a:t> </a:t>
            </a:r>
            <a:r>
              <a:rPr dirty="0" sz="3400" spc="-25"/>
              <a:t>in </a:t>
            </a:r>
            <a:r>
              <a:rPr dirty="0" sz="3400" spc="50"/>
              <a:t>action</a:t>
            </a:r>
            <a:r>
              <a:rPr dirty="0" sz="3400" spc="-175"/>
              <a:t> </a:t>
            </a:r>
            <a:r>
              <a:rPr dirty="0" sz="3400" spc="-20"/>
              <a:t>that </a:t>
            </a:r>
            <a:r>
              <a:rPr dirty="0" sz="3400" spc="-10"/>
              <a:t>centrally </a:t>
            </a:r>
            <a:r>
              <a:rPr dirty="0" sz="3400"/>
              <a:t>focuses</a:t>
            </a:r>
            <a:r>
              <a:rPr dirty="0" sz="3400" spc="-30"/>
              <a:t> </a:t>
            </a:r>
            <a:r>
              <a:rPr dirty="0" sz="3400" spc="35"/>
              <a:t>on </a:t>
            </a:r>
            <a:r>
              <a:rPr dirty="0" sz="3400" spc="-10"/>
              <a:t>diversity</a:t>
            </a:r>
            <a:endParaRPr sz="3400"/>
          </a:p>
        </p:txBody>
      </p:sp>
      <p:grpSp>
        <p:nvGrpSpPr>
          <p:cNvPr id="15" name="object 15" descr=""/>
          <p:cNvGrpSpPr/>
          <p:nvPr/>
        </p:nvGrpSpPr>
        <p:grpSpPr>
          <a:xfrm>
            <a:off x="6896100" y="508000"/>
            <a:ext cx="5549900" cy="1473200"/>
            <a:chOff x="6896100" y="508000"/>
            <a:chExt cx="5549900" cy="1473200"/>
          </a:xfrm>
        </p:grpSpPr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96100" y="508000"/>
              <a:ext cx="5549900" cy="9144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46900" y="1066800"/>
              <a:ext cx="5499100" cy="914400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770" rIns="0" bIns="0" rtlCol="0" vert="horz">
            <a:spAutoFit/>
          </a:bodyPr>
          <a:lstStyle/>
          <a:p>
            <a:pPr marL="1234440" marR="5080" indent="-55880">
              <a:lnSpc>
                <a:spcPct val="75500"/>
              </a:lnSpc>
              <a:spcBef>
                <a:spcPts val="1510"/>
              </a:spcBef>
            </a:pPr>
            <a:r>
              <a:rPr dirty="0" spc="-195"/>
              <a:t>IU</a:t>
            </a:r>
            <a:r>
              <a:rPr dirty="0" spc="-250"/>
              <a:t> </a:t>
            </a:r>
            <a:r>
              <a:rPr dirty="0" spc="35"/>
              <a:t>Bloomington’s </a:t>
            </a:r>
            <a:r>
              <a:rPr dirty="0"/>
              <a:t>Diversity</a:t>
            </a:r>
            <a:r>
              <a:rPr dirty="0" spc="-295"/>
              <a:t> </a:t>
            </a:r>
            <a:r>
              <a:rPr dirty="0" spc="100"/>
              <a:t>Actions</a:t>
            </a:r>
          </a:p>
        </p:txBody>
      </p:sp>
      <p:sp>
        <p:nvSpPr>
          <p:cNvPr id="19" name="object 19" descr=""/>
          <p:cNvSpPr txBox="1"/>
          <p:nvPr/>
        </p:nvSpPr>
        <p:spPr>
          <a:xfrm>
            <a:off x="7670800" y="2806700"/>
            <a:ext cx="3288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800" spc="5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1800" spc="50">
                <a:solidFill>
                  <a:srgbClr val="FFFFFF"/>
                </a:solidFill>
                <a:latin typeface="Verdana"/>
                <a:cs typeface="Verdana"/>
              </a:rPr>
              <a:t>orts’</a:t>
            </a:r>
            <a:r>
              <a:rPr dirty="0" sz="18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Levels</a:t>
            </a:r>
            <a:r>
              <a:rPr dirty="0" sz="18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8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Focus</a:t>
            </a:r>
            <a:r>
              <a:rPr dirty="0" sz="18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(All)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6794517" y="3251184"/>
            <a:ext cx="5054600" cy="5041900"/>
            <a:chOff x="6794517" y="3251184"/>
            <a:chExt cx="5054600" cy="5041900"/>
          </a:xfrm>
        </p:grpSpPr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94517" y="3251184"/>
              <a:ext cx="5054537" cy="504189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58400" y="5715000"/>
              <a:ext cx="1295400" cy="24130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28300" y="5994400"/>
              <a:ext cx="355600" cy="215900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10045700" y="5651500"/>
            <a:ext cx="1319530" cy="579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Partial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(97)</a:t>
            </a:r>
            <a:endParaRPr sz="1800">
              <a:latin typeface="Verdana"/>
              <a:cs typeface="Verdana"/>
            </a:endParaRPr>
          </a:p>
          <a:p>
            <a:pPr algn="ctr" marL="7620">
              <a:lnSpc>
                <a:spcPct val="100000"/>
              </a:lnSpc>
              <a:spcBef>
                <a:spcPts val="40"/>
              </a:spcBef>
            </a:pP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5%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7721600" y="5410200"/>
            <a:ext cx="1701800" cy="495300"/>
            <a:chOff x="7721600" y="5410200"/>
            <a:chExt cx="1701800" cy="495300"/>
          </a:xfrm>
        </p:grpSpPr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21600" y="5410200"/>
              <a:ext cx="1701800" cy="24130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18500" y="5689600"/>
              <a:ext cx="482600" cy="215900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7708900" y="5346700"/>
            <a:ext cx="1722755" cy="579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Primary</a:t>
            </a:r>
            <a:r>
              <a:rPr dirty="0" sz="18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(1869)</a:t>
            </a:r>
            <a:endParaRPr sz="1800">
              <a:latin typeface="Verdana"/>
              <a:cs typeface="Verdana"/>
            </a:endParaRPr>
          </a:p>
          <a:p>
            <a:pPr algn="ctr" marR="10160">
              <a:lnSpc>
                <a:spcPct val="100000"/>
              </a:lnSpc>
              <a:spcBef>
                <a:spcPts val="40"/>
              </a:spcBef>
            </a:pP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95%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27849"/>
            <a:ext cx="13004800" cy="7996555"/>
            <a:chOff x="0" y="16278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100" y="2209799"/>
              <a:ext cx="457200" cy="4572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300" y="2070099"/>
              <a:ext cx="2857500" cy="6731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700" y="2552699"/>
              <a:ext cx="3543300" cy="7366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100" y="3378200"/>
              <a:ext cx="457200" cy="4572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000" y="3251199"/>
              <a:ext cx="1117600" cy="6604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000" y="3721100"/>
              <a:ext cx="3302000" cy="6731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7700" y="4203700"/>
              <a:ext cx="2679700" cy="6731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000" y="4686300"/>
              <a:ext cx="1676400" cy="6731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700" y="5168900"/>
              <a:ext cx="2844800" cy="7366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100" y="5994400"/>
              <a:ext cx="457200" cy="4572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2300" y="5854700"/>
              <a:ext cx="2933700" cy="7366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7700" y="6311900"/>
              <a:ext cx="3454400" cy="7620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5000" y="6819900"/>
              <a:ext cx="1968500" cy="7366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5000" y="7302500"/>
              <a:ext cx="2743200" cy="7366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5000" y="7785100"/>
              <a:ext cx="2324100" cy="736600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380233" y="2057400"/>
            <a:ext cx="3599815" cy="62280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368935" marR="5080" indent="-356870">
              <a:lnSpc>
                <a:spcPts val="3800"/>
              </a:lnSpc>
              <a:spcBef>
                <a:spcPts val="260"/>
              </a:spcBef>
              <a:buFont typeface="Arial"/>
              <a:buChar char="•"/>
              <a:tabLst>
                <a:tab pos="368935" algn="l"/>
              </a:tabLst>
            </a:pPr>
            <a:r>
              <a:rPr dirty="0" sz="3200" spc="13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dirty="0" sz="32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Divisions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Mostly</a:t>
            </a:r>
            <a:r>
              <a:rPr dirty="0" sz="32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65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32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0">
                <a:solidFill>
                  <a:srgbClr val="FFFFFF"/>
                </a:solidFill>
                <a:latin typeface="Verdana"/>
                <a:cs typeface="Verdana"/>
              </a:rPr>
              <a:t>Deck</a:t>
            </a:r>
            <a:endParaRPr sz="3200">
              <a:latin typeface="Verdana"/>
              <a:cs typeface="Verdana"/>
            </a:endParaRPr>
          </a:p>
          <a:p>
            <a:pPr marL="368935" indent="-356235">
              <a:lnSpc>
                <a:spcPts val="3820"/>
              </a:lnSpc>
              <a:spcBef>
                <a:spcPts val="1440"/>
              </a:spcBef>
              <a:buFont typeface="Arial"/>
              <a:buChar char="•"/>
              <a:tabLst>
                <a:tab pos="368935" algn="l"/>
              </a:tabLst>
            </a:pPr>
            <a:r>
              <a:rPr dirty="0" sz="3200" spc="-25">
                <a:solidFill>
                  <a:srgbClr val="FFFFFF"/>
                </a:solidFill>
                <a:latin typeface="Verdana"/>
                <a:cs typeface="Verdana"/>
              </a:rPr>
              <a:t>503</a:t>
            </a:r>
            <a:endParaRPr sz="3200">
              <a:latin typeface="Verdana"/>
              <a:cs typeface="Verdana"/>
            </a:endParaRPr>
          </a:p>
          <a:p>
            <a:pPr marL="368935">
              <a:lnSpc>
                <a:spcPts val="3800"/>
              </a:lnSpc>
            </a:pP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Collaborations</a:t>
            </a:r>
            <a:endParaRPr sz="3200">
              <a:latin typeface="Verdana"/>
              <a:cs typeface="Verdana"/>
            </a:endParaRPr>
          </a:p>
          <a:p>
            <a:pPr marL="368935" marR="688340">
              <a:lnSpc>
                <a:spcPts val="3800"/>
              </a:lnSpc>
              <a:spcBef>
                <a:spcPts val="140"/>
              </a:spcBef>
            </a:pPr>
            <a:r>
              <a:rPr dirty="0" sz="3200" spc="-605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32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54">
                <a:solidFill>
                  <a:srgbClr val="FFFFFF"/>
                </a:solidFill>
                <a:latin typeface="Verdana"/>
                <a:cs typeface="Verdana"/>
              </a:rPr>
              <a:t>26%</a:t>
            </a:r>
            <a:r>
              <a:rPr dirty="0" sz="32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10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32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Verdana"/>
                <a:cs typeface="Verdana"/>
              </a:rPr>
              <a:t>all </a:t>
            </a:r>
            <a:r>
              <a:rPr dirty="0" sz="3200" spc="8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 spc="85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3200" spc="85">
                <a:solidFill>
                  <a:srgbClr val="FFFFFF"/>
                </a:solidFill>
                <a:latin typeface="Verdana"/>
                <a:cs typeface="Verdana"/>
              </a:rPr>
              <a:t>orts </a:t>
            </a:r>
            <a:r>
              <a:rPr dirty="0" sz="3200" spc="-70">
                <a:solidFill>
                  <a:srgbClr val="FFFFFF"/>
                </a:solidFill>
                <a:latin typeface="Verdana"/>
                <a:cs typeface="Verdana"/>
              </a:rPr>
              <a:t>(Impressive)</a:t>
            </a:r>
            <a:endParaRPr sz="3200">
              <a:latin typeface="Verdana"/>
              <a:cs typeface="Verdana"/>
            </a:endParaRPr>
          </a:p>
          <a:p>
            <a:pPr marL="368935" marR="81280" indent="-356870">
              <a:lnSpc>
                <a:spcPts val="3800"/>
              </a:lnSpc>
              <a:spcBef>
                <a:spcPts val="1580"/>
              </a:spcBef>
              <a:buFont typeface="Arial"/>
              <a:buChar char="•"/>
              <a:tabLst>
                <a:tab pos="368935" algn="l"/>
              </a:tabLst>
            </a:pP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Average</a:t>
            </a:r>
            <a:r>
              <a:rPr dirty="0" sz="32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10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32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0">
                <a:solidFill>
                  <a:srgbClr val="FFFFFF"/>
                </a:solidFill>
                <a:latin typeface="Verdana"/>
                <a:cs typeface="Verdana"/>
              </a:rPr>
              <a:t>3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units/programs working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together</a:t>
            </a:r>
            <a:r>
              <a:rPr dirty="0" sz="3200" spc="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3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dirty="0" sz="3200" spc="-35">
                <a:solidFill>
                  <a:srgbClr val="FFFFFF"/>
                </a:solidFill>
                <a:latin typeface="Verdana"/>
                <a:cs typeface="Verdana"/>
              </a:rPr>
              <a:t>any</a:t>
            </a:r>
            <a:r>
              <a:rPr dirty="0" sz="320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1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 spc="11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3200" spc="110">
                <a:solidFill>
                  <a:srgbClr val="FFFFFF"/>
                </a:solidFill>
                <a:latin typeface="Verdana"/>
                <a:cs typeface="Verdana"/>
              </a:rPr>
              <a:t>ort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169400" y="2197100"/>
            <a:ext cx="25311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6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800" spc="6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1800" spc="60">
                <a:solidFill>
                  <a:srgbClr val="FFFFFF"/>
                </a:solidFill>
                <a:latin typeface="Verdana"/>
                <a:cs typeface="Verdana"/>
              </a:rPr>
              <a:t>orts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(All)</a:t>
            </a:r>
            <a:r>
              <a:rPr dirty="0" sz="18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18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Division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8470900" y="2665413"/>
            <a:ext cx="3932554" cy="5539105"/>
            <a:chOff x="8470900" y="2665413"/>
            <a:chExt cx="3932554" cy="5539105"/>
          </a:xfrm>
        </p:grpSpPr>
        <p:sp>
          <p:nvSpPr>
            <p:cNvPr id="21" name="object 21" descr=""/>
            <p:cNvSpPr/>
            <p:nvPr/>
          </p:nvSpPr>
          <p:spPr>
            <a:xfrm>
              <a:off x="9455150" y="2667000"/>
              <a:ext cx="1955800" cy="5524500"/>
            </a:xfrm>
            <a:custGeom>
              <a:avLst/>
              <a:gdLst/>
              <a:ahLst/>
              <a:cxnLst/>
              <a:rect l="l" t="t" r="r" b="b"/>
              <a:pathLst>
                <a:path w="1955800" h="5524500">
                  <a:moveTo>
                    <a:pt x="0" y="3187699"/>
                  </a:moveTo>
                  <a:lnTo>
                    <a:pt x="0" y="5524499"/>
                  </a:lnTo>
                </a:path>
                <a:path w="1955800" h="5524500">
                  <a:moveTo>
                    <a:pt x="0" y="2082799"/>
                  </a:moveTo>
                  <a:lnTo>
                    <a:pt x="0" y="2336799"/>
                  </a:lnTo>
                </a:path>
                <a:path w="1955800" h="5524500">
                  <a:moveTo>
                    <a:pt x="0" y="990599"/>
                  </a:moveTo>
                  <a:lnTo>
                    <a:pt x="0" y="1244599"/>
                  </a:lnTo>
                </a:path>
                <a:path w="1955800" h="5524500">
                  <a:moveTo>
                    <a:pt x="0" y="0"/>
                  </a:moveTo>
                  <a:lnTo>
                    <a:pt x="0" y="139699"/>
                  </a:lnTo>
                </a:path>
                <a:path w="1955800" h="5524500">
                  <a:moveTo>
                    <a:pt x="977900" y="2082799"/>
                  </a:moveTo>
                  <a:lnTo>
                    <a:pt x="977900" y="5524499"/>
                  </a:lnTo>
                </a:path>
                <a:path w="1955800" h="5524500">
                  <a:moveTo>
                    <a:pt x="977900" y="990599"/>
                  </a:moveTo>
                  <a:lnTo>
                    <a:pt x="977900" y="1244599"/>
                  </a:lnTo>
                </a:path>
                <a:path w="1955800" h="5524500">
                  <a:moveTo>
                    <a:pt x="977900" y="0"/>
                  </a:moveTo>
                  <a:lnTo>
                    <a:pt x="977900" y="139699"/>
                  </a:lnTo>
                </a:path>
                <a:path w="1955800" h="5524500">
                  <a:moveTo>
                    <a:pt x="1955800" y="2082799"/>
                  </a:moveTo>
                  <a:lnTo>
                    <a:pt x="1955800" y="5524499"/>
                  </a:lnTo>
                </a:path>
                <a:path w="1955800" h="5524500">
                  <a:moveTo>
                    <a:pt x="1955800" y="990599"/>
                  </a:moveTo>
                  <a:lnTo>
                    <a:pt x="1955800" y="1244599"/>
                  </a:lnTo>
                </a:path>
                <a:path w="1955800" h="5524500">
                  <a:moveTo>
                    <a:pt x="1955800" y="0"/>
                  </a:moveTo>
                  <a:lnTo>
                    <a:pt x="1955800" y="139699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2401550" y="2667000"/>
              <a:ext cx="0" cy="5524500"/>
            </a:xfrm>
            <a:custGeom>
              <a:avLst/>
              <a:gdLst/>
              <a:ahLst/>
              <a:cxnLst/>
              <a:rect l="l" t="t" r="r" b="b"/>
              <a:pathLst>
                <a:path w="0" h="5524500">
                  <a:moveTo>
                    <a:pt x="0" y="0"/>
                  </a:moveTo>
                  <a:lnTo>
                    <a:pt x="0" y="5524499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477250" y="2673350"/>
              <a:ext cx="0" cy="5524500"/>
            </a:xfrm>
            <a:custGeom>
              <a:avLst/>
              <a:gdLst/>
              <a:ahLst/>
              <a:cxnLst/>
              <a:rect l="l" t="t" r="r" b="b"/>
              <a:pathLst>
                <a:path w="0" h="5524500">
                  <a:moveTo>
                    <a:pt x="0" y="55244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5321300" y="3086100"/>
            <a:ext cx="29972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Faculty</a:t>
            </a:r>
            <a:r>
              <a:rPr dirty="0" sz="1400" spc="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1400" spc="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Academic</a:t>
            </a:r>
            <a:r>
              <a:rPr dirty="0" sz="1400" spc="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airs</a:t>
            </a:r>
            <a:r>
              <a:rPr dirty="0" sz="1400" spc="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(870)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737100" y="4191000"/>
            <a:ext cx="35902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14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400" spc="114">
                <a:solidFill>
                  <a:srgbClr val="FFFFFF"/>
                </a:solidFill>
                <a:latin typeface="Calibri"/>
                <a:cs typeface="Calibri"/>
              </a:rPr>
              <a:t>ﬃ</a:t>
            </a:r>
            <a:r>
              <a:rPr dirty="0" sz="1400" spc="114">
                <a:solidFill>
                  <a:srgbClr val="FFFFFF"/>
                </a:solidFill>
                <a:latin typeface="Verdana"/>
                <a:cs typeface="Verdana"/>
              </a:rPr>
              <a:t>ce</a:t>
            </a:r>
            <a:r>
              <a:rPr dirty="0" sz="14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5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4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Provost,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Verdana"/>
                <a:cs typeface="Verdana"/>
              </a:rPr>
              <a:t>IU</a:t>
            </a:r>
            <a:r>
              <a:rPr dirty="0" sz="14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Bloomington</a:t>
            </a:r>
            <a:r>
              <a:rPr dirty="0" sz="14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(796)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368800" y="5295900"/>
            <a:ext cx="395160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14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400" spc="114">
                <a:solidFill>
                  <a:srgbClr val="FFFFFF"/>
                </a:solidFill>
                <a:latin typeface="Calibri"/>
                <a:cs typeface="Calibri"/>
              </a:rPr>
              <a:t>ﬃ</a:t>
            </a:r>
            <a:r>
              <a:rPr dirty="0" sz="1400" spc="114">
                <a:solidFill>
                  <a:srgbClr val="FFFFFF"/>
                </a:solidFill>
                <a:latin typeface="Verdana"/>
                <a:cs typeface="Verdana"/>
              </a:rPr>
              <a:t>ce</a:t>
            </a:r>
            <a:r>
              <a:rPr dirty="0" sz="14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5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4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President,</a:t>
            </a:r>
            <a:r>
              <a:rPr dirty="0" sz="14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Indiana</a:t>
            </a:r>
            <a:r>
              <a:rPr dirty="0" sz="14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University</a:t>
            </a:r>
            <a:r>
              <a:rPr dirty="0" sz="14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(297)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438900" y="7505700"/>
            <a:ext cx="18840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Board</a:t>
            </a:r>
            <a:r>
              <a:rPr dirty="0" sz="14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5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4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Trustees</a:t>
            </a:r>
            <a:r>
              <a:rPr dirty="0" sz="14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90">
                <a:solidFill>
                  <a:srgbClr val="FFFFFF"/>
                </a:solidFill>
                <a:latin typeface="Verdana"/>
                <a:cs typeface="Verdana"/>
              </a:rPr>
              <a:t>(1)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318500" y="8216900"/>
            <a:ext cx="3054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271000" y="8216900"/>
            <a:ext cx="3568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15">
                <a:solidFill>
                  <a:srgbClr val="FFFFFF"/>
                </a:solidFill>
                <a:latin typeface="Verdana"/>
                <a:cs typeface="Verdana"/>
              </a:rPr>
              <a:t>13%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0236200" y="8216900"/>
            <a:ext cx="3962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14">
                <a:solidFill>
                  <a:srgbClr val="FFFFFF"/>
                </a:solidFill>
                <a:latin typeface="Verdana"/>
                <a:cs typeface="Verdana"/>
              </a:rPr>
              <a:t>25%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1214100" y="8216900"/>
            <a:ext cx="3987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5">
                <a:solidFill>
                  <a:srgbClr val="FFFFFF"/>
                </a:solidFill>
                <a:latin typeface="Verdana"/>
                <a:cs typeface="Verdana"/>
              </a:rPr>
              <a:t>38%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2192000" y="8216900"/>
            <a:ext cx="4159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60">
                <a:solidFill>
                  <a:srgbClr val="FFFFFF"/>
                </a:solidFill>
                <a:latin typeface="Verdana"/>
                <a:cs typeface="Verdana"/>
              </a:rPr>
              <a:t>50%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8483599" y="2806700"/>
            <a:ext cx="3467100" cy="3048000"/>
            <a:chOff x="8483599" y="2806700"/>
            <a:chExt cx="3467100" cy="3048000"/>
          </a:xfrm>
        </p:grpSpPr>
        <p:pic>
          <p:nvPicPr>
            <p:cNvPr id="34" name="object 3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83599" y="2806700"/>
              <a:ext cx="3467099" cy="850899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83599" y="3911600"/>
              <a:ext cx="3162299" cy="838199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83599" y="5003800"/>
              <a:ext cx="1181099" cy="850899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8496300" y="7493000"/>
            <a:ext cx="3054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279900" y="6400800"/>
            <a:ext cx="45218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28465" algn="l"/>
              </a:tabLst>
            </a:pPr>
            <a:r>
              <a:rPr dirty="0" sz="1400" spc="114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400" spc="114">
                <a:solidFill>
                  <a:srgbClr val="FFFFFF"/>
                </a:solidFill>
                <a:latin typeface="Calibri"/>
                <a:cs typeface="Calibri"/>
              </a:rPr>
              <a:t>ﬃ</a:t>
            </a:r>
            <a:r>
              <a:rPr dirty="0" sz="1400" spc="114">
                <a:solidFill>
                  <a:srgbClr val="FFFFFF"/>
                </a:solidFill>
                <a:latin typeface="Verdana"/>
                <a:cs typeface="Verdana"/>
              </a:rPr>
              <a:t>ce</a:t>
            </a:r>
            <a:r>
              <a:rPr dirty="0" sz="14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5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4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4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55">
                <a:solidFill>
                  <a:srgbClr val="FFFFFF"/>
                </a:solidFill>
                <a:latin typeface="Verdana"/>
                <a:cs typeface="Verdana"/>
              </a:rPr>
              <a:t>Treasurer,</a:t>
            </a:r>
            <a:r>
              <a:rPr dirty="0" sz="14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Indiana</a:t>
            </a:r>
            <a:r>
              <a:rPr dirty="0" sz="14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University</a:t>
            </a:r>
            <a:r>
              <a:rPr dirty="0" sz="14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(2)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400" spc="-70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9677400" y="5295900"/>
            <a:ext cx="3581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15">
                <a:solidFill>
                  <a:srgbClr val="FFFFFF"/>
                </a:solidFill>
                <a:latin typeface="Verdana"/>
                <a:cs typeface="Verdana"/>
              </a:rPr>
              <a:t>15%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1671300" y="4191000"/>
            <a:ext cx="4267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5">
                <a:solidFill>
                  <a:srgbClr val="FFFFFF"/>
                </a:solidFill>
                <a:latin typeface="Verdana"/>
                <a:cs typeface="Verdana"/>
              </a:rPr>
              <a:t>40%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1963400" y="3098800"/>
            <a:ext cx="4191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>
                <a:solidFill>
                  <a:srgbClr val="FFFFFF"/>
                </a:solidFill>
                <a:latin typeface="Verdana"/>
                <a:cs typeface="Verdana"/>
              </a:rPr>
              <a:t>44%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6896100" y="508000"/>
            <a:ext cx="5549900" cy="1473200"/>
            <a:chOff x="6896100" y="508000"/>
            <a:chExt cx="5549900" cy="1473200"/>
          </a:xfrm>
        </p:grpSpPr>
        <p:pic>
          <p:nvPicPr>
            <p:cNvPr id="43" name="object 4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96100" y="508000"/>
              <a:ext cx="5549900" cy="91440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46900" y="1066800"/>
              <a:ext cx="5499100" cy="914400"/>
            </a:xfrm>
            <a:prstGeom prst="rect">
              <a:avLst/>
            </a:prstGeom>
          </p:spPr>
        </p:pic>
      </p:grp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770" rIns="0" bIns="0" rtlCol="0" vert="horz">
            <a:spAutoFit/>
          </a:bodyPr>
          <a:lstStyle/>
          <a:p>
            <a:pPr marL="1234440" marR="5080" indent="-55880">
              <a:lnSpc>
                <a:spcPct val="75500"/>
              </a:lnSpc>
              <a:spcBef>
                <a:spcPts val="1510"/>
              </a:spcBef>
            </a:pPr>
            <a:r>
              <a:rPr dirty="0" spc="-195"/>
              <a:t>IU</a:t>
            </a:r>
            <a:r>
              <a:rPr dirty="0" spc="-250"/>
              <a:t> </a:t>
            </a:r>
            <a:r>
              <a:rPr dirty="0" spc="35"/>
              <a:t>Bloomington’s </a:t>
            </a:r>
            <a:r>
              <a:rPr dirty="0"/>
              <a:t>Diversity</a:t>
            </a:r>
            <a:r>
              <a:rPr dirty="0" spc="-295"/>
              <a:t> </a:t>
            </a:r>
            <a:r>
              <a:rPr dirty="0" spc="100"/>
              <a:t>Actions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800" y="2387599"/>
              <a:ext cx="457200" cy="4572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400" y="2260599"/>
              <a:ext cx="1917700" cy="7366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400" y="2743199"/>
              <a:ext cx="1701800" cy="6731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400" y="3225799"/>
              <a:ext cx="2755900" cy="6731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0100" y="3238499"/>
              <a:ext cx="609600" cy="6477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7400" y="3708400"/>
              <a:ext cx="1270000" cy="6731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7400" y="4191000"/>
              <a:ext cx="3073400" cy="6731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4700" y="4673600"/>
              <a:ext cx="1828800" cy="6731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800" y="5486400"/>
              <a:ext cx="457200" cy="4572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0100" y="5334000"/>
              <a:ext cx="3136900" cy="7493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4700" y="5842000"/>
              <a:ext cx="2070100" cy="6731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7400" y="6299200"/>
              <a:ext cx="1562100" cy="7493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7400" y="6807200"/>
              <a:ext cx="2197100" cy="7366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4700" y="7289800"/>
              <a:ext cx="3251200" cy="7239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4700" y="7772400"/>
              <a:ext cx="1828800" cy="673100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520700" y="2247900"/>
            <a:ext cx="3310254" cy="60248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368300" marR="81915" indent="-355600">
              <a:lnSpc>
                <a:spcPts val="3800"/>
              </a:lnSpc>
              <a:spcBef>
                <a:spcPts val="260"/>
              </a:spcBef>
              <a:buFont typeface="Arial"/>
              <a:buChar char="•"/>
              <a:tabLst>
                <a:tab pos="368300" algn="l"/>
              </a:tabLst>
            </a:pP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Primary </a:t>
            </a:r>
            <a:r>
              <a:rPr dirty="0" sz="3200" spc="1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 spc="10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3200" spc="100">
                <a:solidFill>
                  <a:srgbClr val="FFFFFF"/>
                </a:solidFill>
                <a:latin typeface="Verdana"/>
                <a:cs typeface="Verdana"/>
              </a:rPr>
              <a:t>orts </a:t>
            </a:r>
            <a:r>
              <a:rPr dirty="0" sz="3200" spc="75">
                <a:solidFill>
                  <a:srgbClr val="FFFFFF"/>
                </a:solidFill>
                <a:latin typeface="Verdana"/>
                <a:cs typeface="Verdana"/>
              </a:rPr>
              <a:t>Focused</a:t>
            </a:r>
            <a:r>
              <a:rPr dirty="0" sz="32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65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32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90">
                <a:solidFill>
                  <a:srgbClr val="FFFFFF"/>
                </a:solidFill>
                <a:latin typeface="Verdana"/>
                <a:cs typeface="Verdana"/>
              </a:rPr>
              <a:t>4 </a:t>
            </a:r>
            <a:r>
              <a:rPr dirty="0" sz="3200" spc="-20">
                <a:solidFill>
                  <a:srgbClr val="FFFFFF"/>
                </a:solidFill>
                <a:latin typeface="Verdana"/>
                <a:cs typeface="Verdana"/>
              </a:rPr>
              <a:t>Main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Definitions</a:t>
            </a:r>
            <a:r>
              <a:rPr dirty="0" sz="32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8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Culture</a:t>
            </a:r>
            <a:endParaRPr sz="3200">
              <a:latin typeface="Verdana"/>
              <a:cs typeface="Verdana"/>
            </a:endParaRPr>
          </a:p>
          <a:p>
            <a:pPr marL="368300" marR="5080" indent="-355600">
              <a:lnSpc>
                <a:spcPts val="3800"/>
              </a:lnSpc>
              <a:spcBef>
                <a:spcPts val="1580"/>
              </a:spcBef>
              <a:buFont typeface="Arial"/>
              <a:buChar char="•"/>
              <a:tabLst>
                <a:tab pos="368300" algn="l"/>
              </a:tabLst>
            </a:pP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International/ </a:t>
            </a:r>
            <a:r>
              <a:rPr dirty="0" sz="3200" spc="50">
                <a:solidFill>
                  <a:srgbClr val="FFFFFF"/>
                </a:solidFill>
                <a:latin typeface="Verdana"/>
                <a:cs typeface="Verdana"/>
              </a:rPr>
              <a:t>Global</a:t>
            </a:r>
            <a:r>
              <a:rPr dirty="0" sz="32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0">
                <a:solidFill>
                  <a:srgbClr val="FFFFFF"/>
                </a:solidFill>
                <a:latin typeface="Verdana"/>
                <a:cs typeface="Verdana"/>
              </a:rPr>
              <a:t>&amp; </a:t>
            </a:r>
            <a:r>
              <a:rPr dirty="0" sz="3200" spc="60">
                <a:solidFill>
                  <a:srgbClr val="FFFFFF"/>
                </a:solidFill>
                <a:latin typeface="Verdana"/>
                <a:cs typeface="Verdana"/>
              </a:rPr>
              <a:t>Race/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Ethnicity, </a:t>
            </a:r>
            <a:r>
              <a:rPr dirty="0" sz="3200" spc="-80">
                <a:solidFill>
                  <a:srgbClr val="FFFFFF"/>
                </a:solidFill>
                <a:latin typeface="Verdana"/>
                <a:cs typeface="Verdana"/>
              </a:rPr>
              <a:t>Gender,</a:t>
            </a:r>
            <a:r>
              <a:rPr dirty="0" sz="32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Broad Culture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061200" y="2311400"/>
            <a:ext cx="49072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72310" algn="l"/>
              </a:tabLst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Level</a:t>
            </a:r>
            <a:r>
              <a:rPr dirty="0" sz="18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8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Focus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	Definition</a:t>
            </a:r>
            <a:r>
              <a:rPr dirty="0" sz="18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8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Culture</a:t>
            </a:r>
            <a:r>
              <a:rPr dirty="0" sz="18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(All)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6731000" y="2767012"/>
            <a:ext cx="5545455" cy="4219575"/>
            <a:chOff x="6731000" y="2767012"/>
            <a:chExt cx="5545455" cy="4219575"/>
          </a:xfrm>
        </p:grpSpPr>
        <p:sp>
          <p:nvSpPr>
            <p:cNvPr id="21" name="object 21" descr=""/>
            <p:cNvSpPr/>
            <p:nvPr/>
          </p:nvSpPr>
          <p:spPr>
            <a:xfrm>
              <a:off x="8121650" y="2768600"/>
              <a:ext cx="2768600" cy="4216400"/>
            </a:xfrm>
            <a:custGeom>
              <a:avLst/>
              <a:gdLst/>
              <a:ahLst/>
              <a:cxnLst/>
              <a:rect l="l" t="t" r="r" b="b"/>
              <a:pathLst>
                <a:path w="2768600" h="4216400">
                  <a:moveTo>
                    <a:pt x="0" y="4076699"/>
                  </a:moveTo>
                  <a:lnTo>
                    <a:pt x="0" y="4216399"/>
                  </a:lnTo>
                </a:path>
                <a:path w="2768600" h="4216400">
                  <a:moveTo>
                    <a:pt x="0" y="3035299"/>
                  </a:moveTo>
                  <a:lnTo>
                    <a:pt x="0" y="3276599"/>
                  </a:lnTo>
                </a:path>
                <a:path w="2768600" h="4216400">
                  <a:moveTo>
                    <a:pt x="0" y="1981199"/>
                  </a:moveTo>
                  <a:lnTo>
                    <a:pt x="0" y="2222499"/>
                  </a:lnTo>
                </a:path>
                <a:path w="2768600" h="4216400">
                  <a:moveTo>
                    <a:pt x="0" y="939799"/>
                  </a:moveTo>
                  <a:lnTo>
                    <a:pt x="0" y="1181099"/>
                  </a:lnTo>
                </a:path>
                <a:path w="2768600" h="4216400">
                  <a:moveTo>
                    <a:pt x="0" y="0"/>
                  </a:moveTo>
                  <a:lnTo>
                    <a:pt x="0" y="139699"/>
                  </a:lnTo>
                </a:path>
                <a:path w="2768600" h="4216400">
                  <a:moveTo>
                    <a:pt x="1384300" y="4076699"/>
                  </a:moveTo>
                  <a:lnTo>
                    <a:pt x="1384300" y="4216399"/>
                  </a:lnTo>
                </a:path>
                <a:path w="2768600" h="4216400">
                  <a:moveTo>
                    <a:pt x="1384300" y="3035299"/>
                  </a:moveTo>
                  <a:lnTo>
                    <a:pt x="1384300" y="3276599"/>
                  </a:lnTo>
                </a:path>
                <a:path w="2768600" h="4216400">
                  <a:moveTo>
                    <a:pt x="1384300" y="1981199"/>
                  </a:moveTo>
                  <a:lnTo>
                    <a:pt x="1384300" y="2222499"/>
                  </a:lnTo>
                </a:path>
                <a:path w="2768600" h="4216400">
                  <a:moveTo>
                    <a:pt x="1384300" y="939799"/>
                  </a:moveTo>
                  <a:lnTo>
                    <a:pt x="1384300" y="1181099"/>
                  </a:lnTo>
                </a:path>
                <a:path w="2768600" h="4216400">
                  <a:moveTo>
                    <a:pt x="1384300" y="0"/>
                  </a:moveTo>
                  <a:lnTo>
                    <a:pt x="1384300" y="139699"/>
                  </a:lnTo>
                </a:path>
                <a:path w="2768600" h="4216400">
                  <a:moveTo>
                    <a:pt x="2768600" y="4076699"/>
                  </a:moveTo>
                  <a:lnTo>
                    <a:pt x="2768600" y="4216399"/>
                  </a:lnTo>
                </a:path>
                <a:path w="2768600" h="4216400">
                  <a:moveTo>
                    <a:pt x="2768600" y="3035299"/>
                  </a:moveTo>
                  <a:lnTo>
                    <a:pt x="2768600" y="3276599"/>
                  </a:lnTo>
                </a:path>
                <a:path w="2768600" h="4216400">
                  <a:moveTo>
                    <a:pt x="2768600" y="1981199"/>
                  </a:moveTo>
                  <a:lnTo>
                    <a:pt x="2768600" y="2222499"/>
                  </a:lnTo>
                </a:path>
                <a:path w="2768600" h="4216400">
                  <a:moveTo>
                    <a:pt x="2768600" y="939799"/>
                  </a:moveTo>
                  <a:lnTo>
                    <a:pt x="2768600" y="1181099"/>
                  </a:lnTo>
                </a:path>
                <a:path w="2768600" h="4216400">
                  <a:moveTo>
                    <a:pt x="2768600" y="0"/>
                  </a:moveTo>
                  <a:lnTo>
                    <a:pt x="2768600" y="139699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2274550" y="2768600"/>
              <a:ext cx="0" cy="4216400"/>
            </a:xfrm>
            <a:custGeom>
              <a:avLst/>
              <a:gdLst/>
              <a:ahLst/>
              <a:cxnLst/>
              <a:rect l="l" t="t" r="r" b="b"/>
              <a:pathLst>
                <a:path w="0" h="4216400">
                  <a:moveTo>
                    <a:pt x="0" y="0"/>
                  </a:moveTo>
                  <a:lnTo>
                    <a:pt x="0" y="4216399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737350" y="2774950"/>
              <a:ext cx="0" cy="4203700"/>
            </a:xfrm>
            <a:custGeom>
              <a:avLst/>
              <a:gdLst/>
              <a:ahLst/>
              <a:cxnLst/>
              <a:rect l="l" t="t" r="r" b="b"/>
              <a:pathLst>
                <a:path w="0" h="4203700">
                  <a:moveTo>
                    <a:pt x="0" y="42036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4114800" y="3136900"/>
            <a:ext cx="24580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Broad</a:t>
            </a:r>
            <a:r>
              <a:rPr dirty="0" sz="16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Culture/Diversity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029200" y="4191000"/>
            <a:ext cx="15417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Race/Ethnicity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483100" y="5245100"/>
            <a:ext cx="208851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International/Global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803900" y="6299200"/>
            <a:ext cx="7766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Gender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591300" y="6997700"/>
            <a:ext cx="3054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924800" y="6997700"/>
            <a:ext cx="3962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14">
                <a:solidFill>
                  <a:srgbClr val="FFFFFF"/>
                </a:solidFill>
                <a:latin typeface="Verdana"/>
                <a:cs typeface="Verdana"/>
              </a:rPr>
              <a:t>25%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296400" y="6997700"/>
            <a:ext cx="4159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60">
                <a:solidFill>
                  <a:srgbClr val="FFFFFF"/>
                </a:solidFill>
                <a:latin typeface="Verdana"/>
                <a:cs typeface="Verdana"/>
              </a:rPr>
              <a:t>50%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0693400" y="6997700"/>
            <a:ext cx="3911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25">
                <a:solidFill>
                  <a:srgbClr val="FFFFFF"/>
                </a:solidFill>
                <a:latin typeface="Verdana"/>
                <a:cs typeface="Verdana"/>
              </a:rPr>
              <a:t>75%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2026900" y="6997700"/>
            <a:ext cx="5048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95">
                <a:solidFill>
                  <a:srgbClr val="FFFFFF"/>
                </a:solidFill>
                <a:latin typeface="Verdana"/>
                <a:cs typeface="Verdana"/>
              </a:rPr>
              <a:t>100%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6743700" y="2908300"/>
            <a:ext cx="5524500" cy="3937000"/>
            <a:chOff x="6743700" y="2908300"/>
            <a:chExt cx="5524500" cy="3937000"/>
          </a:xfrm>
        </p:grpSpPr>
        <p:pic>
          <p:nvPicPr>
            <p:cNvPr id="34" name="object 3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43700" y="2908300"/>
              <a:ext cx="5524500" cy="80010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43700" y="3949699"/>
              <a:ext cx="5524500" cy="80010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43700" y="4991100"/>
              <a:ext cx="5524500" cy="81279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43700" y="6045199"/>
              <a:ext cx="5524500" cy="80010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899900" y="6337300"/>
              <a:ext cx="317500" cy="203200"/>
            </a:xfrm>
            <a:prstGeom prst="rect">
              <a:avLst/>
            </a:prstGeom>
          </p:spPr>
        </p:pic>
      </p:grpSp>
      <p:sp>
        <p:nvSpPr>
          <p:cNvPr id="39" name="object 39" descr=""/>
          <p:cNvSpPr txBox="1"/>
          <p:nvPr/>
        </p:nvSpPr>
        <p:spPr>
          <a:xfrm>
            <a:off x="11899900" y="6286500"/>
            <a:ext cx="3263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65">
                <a:solidFill>
                  <a:srgbClr val="FFFFFF"/>
                </a:solidFill>
                <a:latin typeface="Verdana"/>
                <a:cs typeface="Verdana"/>
              </a:rPr>
              <a:t>8%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0" name="object 40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141200" y="5295900"/>
            <a:ext cx="317500" cy="203200"/>
          </a:xfrm>
          <a:prstGeom prst="rect">
            <a:avLst/>
          </a:prstGeom>
        </p:spPr>
      </p:pic>
      <p:sp>
        <p:nvSpPr>
          <p:cNvPr id="41" name="object 41" descr=""/>
          <p:cNvSpPr txBox="1"/>
          <p:nvPr/>
        </p:nvSpPr>
        <p:spPr>
          <a:xfrm>
            <a:off x="12141200" y="5245100"/>
            <a:ext cx="3238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75">
                <a:solidFill>
                  <a:srgbClr val="FFFFFF"/>
                </a:solidFill>
                <a:latin typeface="Verdana"/>
                <a:cs typeface="Verdana"/>
              </a:rPr>
              <a:t>3%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2" name="object 42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026900" y="4254500"/>
            <a:ext cx="317500" cy="203200"/>
          </a:xfrm>
          <a:prstGeom prst="rect">
            <a:avLst/>
          </a:prstGeom>
        </p:spPr>
      </p:pic>
      <p:sp>
        <p:nvSpPr>
          <p:cNvPr id="43" name="object 43" descr=""/>
          <p:cNvSpPr txBox="1"/>
          <p:nvPr/>
        </p:nvSpPr>
        <p:spPr>
          <a:xfrm>
            <a:off x="12026900" y="4203700"/>
            <a:ext cx="3251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70">
                <a:solidFill>
                  <a:srgbClr val="FFFFFF"/>
                </a:solidFill>
                <a:latin typeface="Verdana"/>
                <a:cs typeface="Verdana"/>
              </a:rPr>
              <a:t>5%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4" name="object 44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315700" y="3200400"/>
            <a:ext cx="444500" cy="203200"/>
          </a:xfrm>
          <a:prstGeom prst="rect">
            <a:avLst/>
          </a:prstGeom>
        </p:spPr>
      </p:pic>
      <p:sp>
        <p:nvSpPr>
          <p:cNvPr id="45" name="object 45" descr=""/>
          <p:cNvSpPr txBox="1"/>
          <p:nvPr/>
        </p:nvSpPr>
        <p:spPr>
          <a:xfrm>
            <a:off x="11315700" y="3149600"/>
            <a:ext cx="44513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40">
                <a:solidFill>
                  <a:srgbClr val="FFFFFF"/>
                </a:solidFill>
                <a:latin typeface="Verdana"/>
                <a:cs typeface="Verdana"/>
              </a:rPr>
              <a:t>27%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6" name="object 46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067800" y="6337300"/>
            <a:ext cx="444500" cy="203200"/>
          </a:xfrm>
          <a:prstGeom prst="rect">
            <a:avLst/>
          </a:prstGeom>
        </p:spPr>
      </p:pic>
      <p:sp>
        <p:nvSpPr>
          <p:cNvPr id="47" name="object 47" descr=""/>
          <p:cNvSpPr txBox="1"/>
          <p:nvPr/>
        </p:nvSpPr>
        <p:spPr>
          <a:xfrm>
            <a:off x="9067800" y="6286500"/>
            <a:ext cx="4540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14">
                <a:solidFill>
                  <a:srgbClr val="FFFFFF"/>
                </a:solidFill>
                <a:latin typeface="Verdana"/>
                <a:cs typeface="Verdana"/>
              </a:rPr>
              <a:t>92%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8" name="object 48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207500" y="5295900"/>
            <a:ext cx="444500" cy="203200"/>
          </a:xfrm>
          <a:prstGeom prst="rect">
            <a:avLst/>
          </a:prstGeom>
        </p:spPr>
      </p:pic>
      <p:sp>
        <p:nvSpPr>
          <p:cNvPr id="49" name="object 49" descr=""/>
          <p:cNvSpPr txBox="1"/>
          <p:nvPr/>
        </p:nvSpPr>
        <p:spPr>
          <a:xfrm>
            <a:off x="9207500" y="5245100"/>
            <a:ext cx="4521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20">
                <a:solidFill>
                  <a:srgbClr val="FFFFFF"/>
                </a:solidFill>
                <a:latin typeface="Verdana"/>
                <a:cs typeface="Verdana"/>
              </a:rPr>
              <a:t>97%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0" name="object 50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144000" y="4254500"/>
            <a:ext cx="457200" cy="203200"/>
          </a:xfrm>
          <a:prstGeom prst="rect">
            <a:avLst/>
          </a:prstGeom>
        </p:spPr>
      </p:pic>
      <p:sp>
        <p:nvSpPr>
          <p:cNvPr id="51" name="object 51" descr=""/>
          <p:cNvSpPr txBox="1"/>
          <p:nvPr/>
        </p:nvSpPr>
        <p:spPr>
          <a:xfrm>
            <a:off x="9144000" y="4203700"/>
            <a:ext cx="457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0">
                <a:solidFill>
                  <a:srgbClr val="FFFFFF"/>
                </a:solidFill>
                <a:latin typeface="Verdana"/>
                <a:cs typeface="Verdana"/>
              </a:rPr>
              <a:t>95%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2" name="object 52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572500" y="3200400"/>
            <a:ext cx="419100" cy="203200"/>
          </a:xfrm>
          <a:prstGeom prst="rect">
            <a:avLst/>
          </a:prstGeom>
        </p:spPr>
      </p:pic>
      <p:sp>
        <p:nvSpPr>
          <p:cNvPr id="53" name="object 53" descr=""/>
          <p:cNvSpPr txBox="1"/>
          <p:nvPr/>
        </p:nvSpPr>
        <p:spPr>
          <a:xfrm>
            <a:off x="8559800" y="3149600"/>
            <a:ext cx="4432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45">
                <a:solidFill>
                  <a:srgbClr val="FFFFFF"/>
                </a:solidFill>
                <a:latin typeface="Verdana"/>
                <a:cs typeface="Verdana"/>
              </a:rPr>
              <a:t>73%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6896100" y="508000"/>
            <a:ext cx="5549900" cy="7708900"/>
            <a:chOff x="6896100" y="508000"/>
            <a:chExt cx="5549900" cy="7708900"/>
          </a:xfrm>
        </p:grpSpPr>
        <p:pic>
          <p:nvPicPr>
            <p:cNvPr id="55" name="object 55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55100" y="7645400"/>
              <a:ext cx="165099" cy="165099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055100" y="7848600"/>
              <a:ext cx="165099" cy="165099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055100" y="8051800"/>
              <a:ext cx="165099" cy="165099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96100" y="508000"/>
              <a:ext cx="5549900" cy="914400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46900" y="1066800"/>
              <a:ext cx="5499100" cy="914400"/>
            </a:xfrm>
            <a:prstGeom prst="rect">
              <a:avLst/>
            </a:prstGeom>
          </p:spPr>
        </p:pic>
      </p:grpSp>
      <p:sp>
        <p:nvSpPr>
          <p:cNvPr id="60" name="object 60" descr=""/>
          <p:cNvSpPr txBox="1"/>
          <p:nvPr/>
        </p:nvSpPr>
        <p:spPr>
          <a:xfrm>
            <a:off x="9334500" y="7569200"/>
            <a:ext cx="1842770" cy="67564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420"/>
              </a:spcBef>
            </a:pP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Primary</a:t>
            </a:r>
            <a:r>
              <a:rPr dirty="0" sz="16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600" spc="4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1600" spc="40">
                <a:solidFill>
                  <a:srgbClr val="FFFFFF"/>
                </a:solidFill>
                <a:latin typeface="Verdana"/>
                <a:cs typeface="Verdana"/>
              </a:rPr>
              <a:t>orts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Partial</a:t>
            </a:r>
            <a:r>
              <a:rPr dirty="0" sz="16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600" spc="4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1600" spc="40">
                <a:solidFill>
                  <a:srgbClr val="FFFFFF"/>
                </a:solidFill>
                <a:latin typeface="Verdana"/>
                <a:cs typeface="Verdana"/>
              </a:rPr>
              <a:t>orts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Integrated</a:t>
            </a:r>
            <a:r>
              <a:rPr dirty="0" sz="16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600" spc="4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1600" spc="40">
                <a:solidFill>
                  <a:srgbClr val="FFFFFF"/>
                </a:solidFill>
                <a:latin typeface="Verdana"/>
                <a:cs typeface="Verdana"/>
              </a:rPr>
              <a:t>orts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770" rIns="0" bIns="0" rtlCol="0" vert="horz">
            <a:spAutoFit/>
          </a:bodyPr>
          <a:lstStyle/>
          <a:p>
            <a:pPr marL="1234440" marR="5080" indent="-55880">
              <a:lnSpc>
                <a:spcPct val="75500"/>
              </a:lnSpc>
              <a:spcBef>
                <a:spcPts val="1510"/>
              </a:spcBef>
            </a:pPr>
            <a:r>
              <a:rPr dirty="0" spc="-195"/>
              <a:t>IU</a:t>
            </a:r>
            <a:r>
              <a:rPr dirty="0" spc="-250"/>
              <a:t> </a:t>
            </a:r>
            <a:r>
              <a:rPr dirty="0" spc="35"/>
              <a:t>Bloomington’s </a:t>
            </a:r>
            <a:r>
              <a:rPr dirty="0"/>
              <a:t>Diversity</a:t>
            </a:r>
            <a:r>
              <a:rPr dirty="0" spc="-295"/>
              <a:t> </a:t>
            </a:r>
            <a:r>
              <a:rPr dirty="0" spc="100"/>
              <a:t>Actions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0"/>
            <a:ext cx="13004800" cy="9728200"/>
            <a:chOff x="0" y="0"/>
            <a:chExt cx="13004800" cy="97282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3004799" cy="972819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251687" y="7899617"/>
              <a:ext cx="10379710" cy="1178560"/>
            </a:xfrm>
            <a:custGeom>
              <a:avLst/>
              <a:gdLst/>
              <a:ahLst/>
              <a:cxnLst/>
              <a:rect l="l" t="t" r="r" b="b"/>
              <a:pathLst>
                <a:path w="10379710" h="1178559">
                  <a:moveTo>
                    <a:pt x="10257676" y="0"/>
                  </a:moveTo>
                  <a:lnTo>
                    <a:pt x="121873" y="0"/>
                  </a:lnTo>
                  <a:lnTo>
                    <a:pt x="74440" y="9583"/>
                  </a:lnTo>
                  <a:lnTo>
                    <a:pt x="35701" y="35714"/>
                  </a:lnTo>
                  <a:lnTo>
                    <a:pt x="9579" y="74469"/>
                  </a:lnTo>
                  <a:lnTo>
                    <a:pt x="0" y="121919"/>
                  </a:lnTo>
                  <a:lnTo>
                    <a:pt x="0" y="1056376"/>
                  </a:lnTo>
                  <a:lnTo>
                    <a:pt x="9579" y="1103835"/>
                  </a:lnTo>
                  <a:lnTo>
                    <a:pt x="35701" y="1142588"/>
                  </a:lnTo>
                  <a:lnTo>
                    <a:pt x="74440" y="1168715"/>
                  </a:lnTo>
                  <a:lnTo>
                    <a:pt x="121873" y="1178296"/>
                  </a:lnTo>
                  <a:lnTo>
                    <a:pt x="10257676" y="1178296"/>
                  </a:lnTo>
                  <a:lnTo>
                    <a:pt x="10305109" y="1168715"/>
                  </a:lnTo>
                  <a:lnTo>
                    <a:pt x="10343849" y="1142588"/>
                  </a:lnTo>
                  <a:lnTo>
                    <a:pt x="10369971" y="1103835"/>
                  </a:lnTo>
                  <a:lnTo>
                    <a:pt x="10379551" y="1056376"/>
                  </a:lnTo>
                  <a:lnTo>
                    <a:pt x="10379551" y="121919"/>
                  </a:lnTo>
                  <a:lnTo>
                    <a:pt x="10369971" y="74469"/>
                  </a:lnTo>
                  <a:lnTo>
                    <a:pt x="10343849" y="35714"/>
                  </a:lnTo>
                  <a:lnTo>
                    <a:pt x="10305109" y="9583"/>
                  </a:lnTo>
                  <a:lnTo>
                    <a:pt x="1025767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251687" y="1061819"/>
              <a:ext cx="10379710" cy="1320800"/>
            </a:xfrm>
            <a:custGeom>
              <a:avLst/>
              <a:gdLst/>
              <a:ahLst/>
              <a:cxnLst/>
              <a:rect l="l" t="t" r="r" b="b"/>
              <a:pathLst>
                <a:path w="10379710" h="1320800">
                  <a:moveTo>
                    <a:pt x="10257676" y="0"/>
                  </a:moveTo>
                  <a:lnTo>
                    <a:pt x="121873" y="0"/>
                  </a:lnTo>
                  <a:lnTo>
                    <a:pt x="74440" y="9583"/>
                  </a:lnTo>
                  <a:lnTo>
                    <a:pt x="35701" y="35714"/>
                  </a:lnTo>
                  <a:lnTo>
                    <a:pt x="9579" y="74469"/>
                  </a:lnTo>
                  <a:lnTo>
                    <a:pt x="0" y="121920"/>
                  </a:lnTo>
                  <a:lnTo>
                    <a:pt x="0" y="1198758"/>
                  </a:lnTo>
                  <a:lnTo>
                    <a:pt x="9579" y="1246217"/>
                  </a:lnTo>
                  <a:lnTo>
                    <a:pt x="35701" y="1284970"/>
                  </a:lnTo>
                  <a:lnTo>
                    <a:pt x="74440" y="1311097"/>
                  </a:lnTo>
                  <a:lnTo>
                    <a:pt x="121873" y="1320678"/>
                  </a:lnTo>
                  <a:lnTo>
                    <a:pt x="10257676" y="1320678"/>
                  </a:lnTo>
                  <a:lnTo>
                    <a:pt x="10305109" y="1311097"/>
                  </a:lnTo>
                  <a:lnTo>
                    <a:pt x="10343849" y="1284970"/>
                  </a:lnTo>
                  <a:lnTo>
                    <a:pt x="10369971" y="1246217"/>
                  </a:lnTo>
                  <a:lnTo>
                    <a:pt x="10379551" y="1198758"/>
                  </a:lnTo>
                  <a:lnTo>
                    <a:pt x="10379551" y="121920"/>
                  </a:lnTo>
                  <a:lnTo>
                    <a:pt x="10369971" y="74469"/>
                  </a:lnTo>
                  <a:lnTo>
                    <a:pt x="10343849" y="35714"/>
                  </a:lnTo>
                  <a:lnTo>
                    <a:pt x="10305109" y="9583"/>
                  </a:lnTo>
                  <a:lnTo>
                    <a:pt x="10257676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1688" y="2546462"/>
              <a:ext cx="10379551" cy="113763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1688" y="3811340"/>
              <a:ext cx="10379551" cy="113761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1688" y="5076200"/>
              <a:ext cx="10379551" cy="113763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1688" y="6341099"/>
              <a:ext cx="10379550" cy="140201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550884" y="2652318"/>
              <a:ext cx="925830" cy="926465"/>
            </a:xfrm>
            <a:custGeom>
              <a:avLst/>
              <a:gdLst/>
              <a:ahLst/>
              <a:cxnLst/>
              <a:rect l="l" t="t" r="r" b="b"/>
              <a:pathLst>
                <a:path w="925830" h="926464">
                  <a:moveTo>
                    <a:pt x="462753" y="0"/>
                  </a:moveTo>
                  <a:lnTo>
                    <a:pt x="415440" y="2390"/>
                  </a:lnTo>
                  <a:lnTo>
                    <a:pt x="369493" y="9405"/>
                  </a:lnTo>
                  <a:lnTo>
                    <a:pt x="325146" y="20812"/>
                  </a:lnTo>
                  <a:lnTo>
                    <a:pt x="282630" y="36380"/>
                  </a:lnTo>
                  <a:lnTo>
                    <a:pt x="242179" y="55874"/>
                  </a:lnTo>
                  <a:lnTo>
                    <a:pt x="204025" y="79063"/>
                  </a:lnTo>
                  <a:lnTo>
                    <a:pt x="168400" y="105713"/>
                  </a:lnTo>
                  <a:lnTo>
                    <a:pt x="135538" y="135592"/>
                  </a:lnTo>
                  <a:lnTo>
                    <a:pt x="105671" y="168468"/>
                  </a:lnTo>
                  <a:lnTo>
                    <a:pt x="79031" y="204107"/>
                  </a:lnTo>
                  <a:lnTo>
                    <a:pt x="55852" y="242278"/>
                  </a:lnTo>
                  <a:lnTo>
                    <a:pt x="36365" y="282746"/>
                  </a:lnTo>
                  <a:lnTo>
                    <a:pt x="20804" y="325280"/>
                  </a:lnTo>
                  <a:lnTo>
                    <a:pt x="9401" y="369648"/>
                  </a:lnTo>
                  <a:lnTo>
                    <a:pt x="2389" y="415615"/>
                  </a:lnTo>
                  <a:lnTo>
                    <a:pt x="0" y="462950"/>
                  </a:lnTo>
                  <a:lnTo>
                    <a:pt x="2389" y="510285"/>
                  </a:lnTo>
                  <a:lnTo>
                    <a:pt x="9401" y="556253"/>
                  </a:lnTo>
                  <a:lnTo>
                    <a:pt x="20804" y="600622"/>
                  </a:lnTo>
                  <a:lnTo>
                    <a:pt x="36365" y="643157"/>
                  </a:lnTo>
                  <a:lnTo>
                    <a:pt x="55852" y="683627"/>
                  </a:lnTo>
                  <a:lnTo>
                    <a:pt x="79031" y="721799"/>
                  </a:lnTo>
                  <a:lnTo>
                    <a:pt x="105671" y="757440"/>
                  </a:lnTo>
                  <a:lnTo>
                    <a:pt x="135538" y="790318"/>
                  </a:lnTo>
                  <a:lnTo>
                    <a:pt x="168400" y="820199"/>
                  </a:lnTo>
                  <a:lnTo>
                    <a:pt x="204025" y="846851"/>
                  </a:lnTo>
                  <a:lnTo>
                    <a:pt x="242179" y="870042"/>
                  </a:lnTo>
                  <a:lnTo>
                    <a:pt x="282630" y="889538"/>
                  </a:lnTo>
                  <a:lnTo>
                    <a:pt x="325146" y="905106"/>
                  </a:lnTo>
                  <a:lnTo>
                    <a:pt x="369493" y="916515"/>
                  </a:lnTo>
                  <a:lnTo>
                    <a:pt x="415440" y="923531"/>
                  </a:lnTo>
                  <a:lnTo>
                    <a:pt x="462753" y="925921"/>
                  </a:lnTo>
                  <a:lnTo>
                    <a:pt x="510070" y="923531"/>
                  </a:lnTo>
                  <a:lnTo>
                    <a:pt x="556020" y="916515"/>
                  </a:lnTo>
                  <a:lnTo>
                    <a:pt x="600370" y="905106"/>
                  </a:lnTo>
                  <a:lnTo>
                    <a:pt x="642888" y="889538"/>
                  </a:lnTo>
                  <a:lnTo>
                    <a:pt x="683341" y="870042"/>
                  </a:lnTo>
                  <a:lnTo>
                    <a:pt x="721497" y="846851"/>
                  </a:lnTo>
                  <a:lnTo>
                    <a:pt x="757123" y="820199"/>
                  </a:lnTo>
                  <a:lnTo>
                    <a:pt x="789986" y="790318"/>
                  </a:lnTo>
                  <a:lnTo>
                    <a:pt x="819854" y="757440"/>
                  </a:lnTo>
                  <a:lnTo>
                    <a:pt x="846494" y="721799"/>
                  </a:lnTo>
                  <a:lnTo>
                    <a:pt x="869674" y="683627"/>
                  </a:lnTo>
                  <a:lnTo>
                    <a:pt x="889161" y="643157"/>
                  </a:lnTo>
                  <a:lnTo>
                    <a:pt x="904722" y="600622"/>
                  </a:lnTo>
                  <a:lnTo>
                    <a:pt x="916126" y="556253"/>
                  </a:lnTo>
                  <a:lnTo>
                    <a:pt x="923138" y="510285"/>
                  </a:lnTo>
                  <a:lnTo>
                    <a:pt x="925527" y="462950"/>
                  </a:lnTo>
                  <a:lnTo>
                    <a:pt x="923138" y="415615"/>
                  </a:lnTo>
                  <a:lnTo>
                    <a:pt x="916126" y="369648"/>
                  </a:lnTo>
                  <a:lnTo>
                    <a:pt x="904722" y="325280"/>
                  </a:lnTo>
                  <a:lnTo>
                    <a:pt x="889161" y="282746"/>
                  </a:lnTo>
                  <a:lnTo>
                    <a:pt x="869674" y="242278"/>
                  </a:lnTo>
                  <a:lnTo>
                    <a:pt x="846494" y="204107"/>
                  </a:lnTo>
                  <a:lnTo>
                    <a:pt x="819854" y="168468"/>
                  </a:lnTo>
                  <a:lnTo>
                    <a:pt x="789986" y="135592"/>
                  </a:lnTo>
                  <a:lnTo>
                    <a:pt x="757123" y="105713"/>
                  </a:lnTo>
                  <a:lnTo>
                    <a:pt x="721497" y="79063"/>
                  </a:lnTo>
                  <a:lnTo>
                    <a:pt x="683341" y="55874"/>
                  </a:lnTo>
                  <a:lnTo>
                    <a:pt x="642888" y="36380"/>
                  </a:lnTo>
                  <a:lnTo>
                    <a:pt x="600370" y="20812"/>
                  </a:lnTo>
                  <a:lnTo>
                    <a:pt x="556020" y="9405"/>
                  </a:lnTo>
                  <a:lnTo>
                    <a:pt x="510070" y="2390"/>
                  </a:lnTo>
                  <a:lnTo>
                    <a:pt x="462753" y="0"/>
                  </a:lnTo>
                  <a:close/>
                </a:path>
              </a:pathLst>
            </a:custGeom>
            <a:solidFill>
              <a:srgbClr val="FE13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550885" y="2652318"/>
              <a:ext cx="925830" cy="926465"/>
            </a:xfrm>
            <a:custGeom>
              <a:avLst/>
              <a:gdLst/>
              <a:ahLst/>
              <a:cxnLst/>
              <a:rect l="l" t="t" r="r" b="b"/>
              <a:pathLst>
                <a:path w="925830" h="926464">
                  <a:moveTo>
                    <a:pt x="925526" y="462950"/>
                  </a:moveTo>
                  <a:lnTo>
                    <a:pt x="923137" y="415615"/>
                  </a:lnTo>
                  <a:lnTo>
                    <a:pt x="916124" y="369648"/>
                  </a:lnTo>
                  <a:lnTo>
                    <a:pt x="904721" y="325280"/>
                  </a:lnTo>
                  <a:lnTo>
                    <a:pt x="889160" y="282746"/>
                  </a:lnTo>
                  <a:lnTo>
                    <a:pt x="869673" y="242278"/>
                  </a:lnTo>
                  <a:lnTo>
                    <a:pt x="846493" y="204107"/>
                  </a:lnTo>
                  <a:lnTo>
                    <a:pt x="819853" y="168468"/>
                  </a:lnTo>
                  <a:lnTo>
                    <a:pt x="789985" y="135592"/>
                  </a:lnTo>
                  <a:lnTo>
                    <a:pt x="757122" y="105713"/>
                  </a:lnTo>
                  <a:lnTo>
                    <a:pt x="721496" y="79063"/>
                  </a:lnTo>
                  <a:lnTo>
                    <a:pt x="683341" y="55874"/>
                  </a:lnTo>
                  <a:lnTo>
                    <a:pt x="642888" y="36380"/>
                  </a:lnTo>
                  <a:lnTo>
                    <a:pt x="600370" y="20812"/>
                  </a:lnTo>
                  <a:lnTo>
                    <a:pt x="556019" y="9405"/>
                  </a:lnTo>
                  <a:lnTo>
                    <a:pt x="510070" y="2390"/>
                  </a:lnTo>
                  <a:lnTo>
                    <a:pt x="462753" y="0"/>
                  </a:lnTo>
                  <a:lnTo>
                    <a:pt x="415439" y="2390"/>
                  </a:lnTo>
                  <a:lnTo>
                    <a:pt x="369493" y="9405"/>
                  </a:lnTo>
                  <a:lnTo>
                    <a:pt x="325145" y="20812"/>
                  </a:lnTo>
                  <a:lnTo>
                    <a:pt x="282630" y="36380"/>
                  </a:lnTo>
                  <a:lnTo>
                    <a:pt x="242178" y="55874"/>
                  </a:lnTo>
                  <a:lnTo>
                    <a:pt x="204024" y="79063"/>
                  </a:lnTo>
                  <a:lnTo>
                    <a:pt x="168400" y="105713"/>
                  </a:lnTo>
                  <a:lnTo>
                    <a:pt x="135538" y="135592"/>
                  </a:lnTo>
                  <a:lnTo>
                    <a:pt x="105671" y="168468"/>
                  </a:lnTo>
                  <a:lnTo>
                    <a:pt x="79031" y="204107"/>
                  </a:lnTo>
                  <a:lnTo>
                    <a:pt x="55852" y="242278"/>
                  </a:lnTo>
                  <a:lnTo>
                    <a:pt x="36365" y="282746"/>
                  </a:lnTo>
                  <a:lnTo>
                    <a:pt x="20804" y="325280"/>
                  </a:lnTo>
                  <a:lnTo>
                    <a:pt x="9401" y="369648"/>
                  </a:lnTo>
                  <a:lnTo>
                    <a:pt x="2389" y="415615"/>
                  </a:lnTo>
                  <a:lnTo>
                    <a:pt x="0" y="462950"/>
                  </a:lnTo>
                  <a:lnTo>
                    <a:pt x="2389" y="510285"/>
                  </a:lnTo>
                  <a:lnTo>
                    <a:pt x="9401" y="556253"/>
                  </a:lnTo>
                  <a:lnTo>
                    <a:pt x="20804" y="600622"/>
                  </a:lnTo>
                  <a:lnTo>
                    <a:pt x="36365" y="643157"/>
                  </a:lnTo>
                  <a:lnTo>
                    <a:pt x="55852" y="683627"/>
                  </a:lnTo>
                  <a:lnTo>
                    <a:pt x="79031" y="721799"/>
                  </a:lnTo>
                  <a:lnTo>
                    <a:pt x="105671" y="757440"/>
                  </a:lnTo>
                  <a:lnTo>
                    <a:pt x="135538" y="790318"/>
                  </a:lnTo>
                  <a:lnTo>
                    <a:pt x="168400" y="820199"/>
                  </a:lnTo>
                  <a:lnTo>
                    <a:pt x="204024" y="846851"/>
                  </a:lnTo>
                  <a:lnTo>
                    <a:pt x="242178" y="870042"/>
                  </a:lnTo>
                  <a:lnTo>
                    <a:pt x="282630" y="889538"/>
                  </a:lnTo>
                  <a:lnTo>
                    <a:pt x="325145" y="905106"/>
                  </a:lnTo>
                  <a:lnTo>
                    <a:pt x="369493" y="916515"/>
                  </a:lnTo>
                  <a:lnTo>
                    <a:pt x="415439" y="923531"/>
                  </a:lnTo>
                  <a:lnTo>
                    <a:pt x="462753" y="925921"/>
                  </a:lnTo>
                  <a:lnTo>
                    <a:pt x="510070" y="923531"/>
                  </a:lnTo>
                  <a:lnTo>
                    <a:pt x="556019" y="916515"/>
                  </a:lnTo>
                  <a:lnTo>
                    <a:pt x="600370" y="905106"/>
                  </a:lnTo>
                  <a:lnTo>
                    <a:pt x="642888" y="889538"/>
                  </a:lnTo>
                  <a:lnTo>
                    <a:pt x="683341" y="870042"/>
                  </a:lnTo>
                  <a:lnTo>
                    <a:pt x="721496" y="846851"/>
                  </a:lnTo>
                  <a:lnTo>
                    <a:pt x="757122" y="820199"/>
                  </a:lnTo>
                  <a:lnTo>
                    <a:pt x="789985" y="790318"/>
                  </a:lnTo>
                  <a:lnTo>
                    <a:pt x="819853" y="757440"/>
                  </a:lnTo>
                  <a:lnTo>
                    <a:pt x="846493" y="721799"/>
                  </a:lnTo>
                  <a:lnTo>
                    <a:pt x="869673" y="683627"/>
                  </a:lnTo>
                  <a:lnTo>
                    <a:pt x="889160" y="643157"/>
                  </a:lnTo>
                  <a:lnTo>
                    <a:pt x="904721" y="600622"/>
                  </a:lnTo>
                  <a:lnTo>
                    <a:pt x="916124" y="556253"/>
                  </a:lnTo>
                  <a:lnTo>
                    <a:pt x="923137" y="510285"/>
                  </a:lnTo>
                  <a:lnTo>
                    <a:pt x="925526" y="462950"/>
                  </a:lnTo>
                  <a:close/>
                </a:path>
              </a:pathLst>
            </a:custGeom>
            <a:ln w="264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2850478" y="2672404"/>
            <a:ext cx="7145655" cy="9404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3130"/>
              </a:lnSpc>
              <a:spcBef>
                <a:spcPts val="120"/>
              </a:spcBef>
            </a:pPr>
            <a:r>
              <a:rPr dirty="0" sz="2750" spc="90" b="1">
                <a:solidFill>
                  <a:srgbClr val="FFFFFF"/>
                </a:solidFill>
                <a:latin typeface="Trebuchet MS"/>
                <a:cs typeface="Trebuchet MS"/>
              </a:rPr>
              <a:t>First</a:t>
            </a:r>
            <a:r>
              <a:rPr dirty="0" sz="2750" spc="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110" b="1">
                <a:solidFill>
                  <a:srgbClr val="FFFFFF"/>
                </a:solidFill>
                <a:latin typeface="Trebuchet MS"/>
                <a:cs typeface="Trebuchet MS"/>
              </a:rPr>
              <a:t>order</a:t>
            </a:r>
            <a:r>
              <a:rPr dirty="0" sz="2750" spc="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60" b="1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endParaRPr sz="2750">
              <a:latin typeface="Trebuchet MS"/>
              <a:cs typeface="Trebuchet MS"/>
            </a:endParaRPr>
          </a:p>
          <a:p>
            <a:pPr marL="12700" marR="5080">
              <a:lnSpc>
                <a:spcPts val="1939"/>
              </a:lnSpc>
              <a:spcBef>
                <a:spcPts val="175"/>
              </a:spcBef>
            </a:pPr>
            <a:r>
              <a:rPr dirty="0" sz="1900" spc="110">
                <a:solidFill>
                  <a:srgbClr val="FFFFFF"/>
                </a:solidFill>
                <a:latin typeface="Trebuchet MS"/>
                <a:cs typeface="Trebuchet MS"/>
              </a:rPr>
              <a:t>Declarative</a:t>
            </a:r>
            <a:r>
              <a:rPr dirty="0" sz="19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90">
                <a:solidFill>
                  <a:srgbClr val="FFFFFF"/>
                </a:solidFill>
                <a:latin typeface="Trebuchet MS"/>
                <a:cs typeface="Trebuchet MS"/>
              </a:rPr>
              <a:t>efforts</a:t>
            </a:r>
            <a:r>
              <a:rPr dirty="0" sz="19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405">
                <a:solidFill>
                  <a:srgbClr val="FFFFFF"/>
                </a:solidFill>
                <a:latin typeface="Calibri"/>
                <a:cs typeface="Calibri"/>
              </a:rPr>
              <a:t>Ē</a:t>
            </a:r>
            <a:r>
              <a:rPr dirty="0" sz="19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60">
                <a:solidFill>
                  <a:srgbClr val="FFFFFF"/>
                </a:solidFill>
                <a:latin typeface="Calibri"/>
                <a:cs typeface="Calibri"/>
              </a:rPr>
              <a:t>,+(%c%!/</a:t>
            </a:r>
            <a:r>
              <a:rPr dirty="0" sz="19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0$a0</a:t>
            </a:r>
            <a:r>
              <a:rPr dirty="0" sz="19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Calibri"/>
                <a:cs typeface="Calibri"/>
              </a:rPr>
              <a:t>!/0ab(%/$</a:t>
            </a:r>
            <a:r>
              <a:rPr dirty="0" sz="19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12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9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130">
                <a:solidFill>
                  <a:srgbClr val="FFFFFF"/>
                </a:solidFill>
                <a:latin typeface="Trebuchet MS"/>
                <a:cs typeface="Trebuchet MS"/>
              </a:rPr>
              <a:t>commitment to</a:t>
            </a:r>
            <a:r>
              <a:rPr dirty="0" sz="19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Trebuchet MS"/>
                <a:cs typeface="Trebuchet MS"/>
              </a:rPr>
              <a:t>diversity.</a:t>
            </a:r>
            <a:endParaRPr sz="1900">
              <a:latin typeface="Trebuchet MS"/>
              <a:cs typeface="Trebuchet MS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537659" y="3903974"/>
            <a:ext cx="952500" cy="3482340"/>
            <a:chOff x="1537659" y="3903974"/>
            <a:chExt cx="952500" cy="3482340"/>
          </a:xfrm>
        </p:grpSpPr>
        <p:sp>
          <p:nvSpPr>
            <p:cNvPr id="15" name="object 15" descr=""/>
            <p:cNvSpPr/>
            <p:nvPr/>
          </p:nvSpPr>
          <p:spPr>
            <a:xfrm>
              <a:off x="1550884" y="3917200"/>
              <a:ext cx="925830" cy="926465"/>
            </a:xfrm>
            <a:custGeom>
              <a:avLst/>
              <a:gdLst/>
              <a:ahLst/>
              <a:cxnLst/>
              <a:rect l="l" t="t" r="r" b="b"/>
              <a:pathLst>
                <a:path w="925830" h="926464">
                  <a:moveTo>
                    <a:pt x="462753" y="0"/>
                  </a:moveTo>
                  <a:lnTo>
                    <a:pt x="415440" y="2390"/>
                  </a:lnTo>
                  <a:lnTo>
                    <a:pt x="369493" y="9405"/>
                  </a:lnTo>
                  <a:lnTo>
                    <a:pt x="325146" y="20812"/>
                  </a:lnTo>
                  <a:lnTo>
                    <a:pt x="282630" y="36379"/>
                  </a:lnTo>
                  <a:lnTo>
                    <a:pt x="242179" y="55873"/>
                  </a:lnTo>
                  <a:lnTo>
                    <a:pt x="204025" y="79062"/>
                  </a:lnTo>
                  <a:lnTo>
                    <a:pt x="168400" y="105711"/>
                  </a:lnTo>
                  <a:lnTo>
                    <a:pt x="135538" y="135590"/>
                  </a:lnTo>
                  <a:lnTo>
                    <a:pt x="105671" y="168464"/>
                  </a:lnTo>
                  <a:lnTo>
                    <a:pt x="79031" y="204102"/>
                  </a:lnTo>
                  <a:lnTo>
                    <a:pt x="55852" y="242271"/>
                  </a:lnTo>
                  <a:lnTo>
                    <a:pt x="36365" y="282738"/>
                  </a:lnTo>
                  <a:lnTo>
                    <a:pt x="20804" y="325270"/>
                  </a:lnTo>
                  <a:lnTo>
                    <a:pt x="9401" y="369634"/>
                  </a:lnTo>
                  <a:lnTo>
                    <a:pt x="2389" y="415598"/>
                  </a:lnTo>
                  <a:lnTo>
                    <a:pt x="0" y="462930"/>
                  </a:lnTo>
                  <a:lnTo>
                    <a:pt x="2389" y="510265"/>
                  </a:lnTo>
                  <a:lnTo>
                    <a:pt x="9401" y="556232"/>
                  </a:lnTo>
                  <a:lnTo>
                    <a:pt x="20804" y="600599"/>
                  </a:lnTo>
                  <a:lnTo>
                    <a:pt x="36365" y="643134"/>
                  </a:lnTo>
                  <a:lnTo>
                    <a:pt x="55852" y="683602"/>
                  </a:lnTo>
                  <a:lnTo>
                    <a:pt x="79031" y="721772"/>
                  </a:lnTo>
                  <a:lnTo>
                    <a:pt x="105671" y="757412"/>
                  </a:lnTo>
                  <a:lnTo>
                    <a:pt x="135538" y="790287"/>
                  </a:lnTo>
                  <a:lnTo>
                    <a:pt x="168400" y="820167"/>
                  </a:lnTo>
                  <a:lnTo>
                    <a:pt x="204025" y="846817"/>
                  </a:lnTo>
                  <a:lnTo>
                    <a:pt x="242179" y="870006"/>
                  </a:lnTo>
                  <a:lnTo>
                    <a:pt x="282630" y="889500"/>
                  </a:lnTo>
                  <a:lnTo>
                    <a:pt x="325146" y="905067"/>
                  </a:lnTo>
                  <a:lnTo>
                    <a:pt x="369493" y="916475"/>
                  </a:lnTo>
                  <a:lnTo>
                    <a:pt x="415440" y="923490"/>
                  </a:lnTo>
                  <a:lnTo>
                    <a:pt x="462753" y="925880"/>
                  </a:lnTo>
                  <a:lnTo>
                    <a:pt x="510070" y="923490"/>
                  </a:lnTo>
                  <a:lnTo>
                    <a:pt x="556020" y="916475"/>
                  </a:lnTo>
                  <a:lnTo>
                    <a:pt x="600370" y="905067"/>
                  </a:lnTo>
                  <a:lnTo>
                    <a:pt x="642888" y="889500"/>
                  </a:lnTo>
                  <a:lnTo>
                    <a:pt x="683341" y="870006"/>
                  </a:lnTo>
                  <a:lnTo>
                    <a:pt x="721497" y="846817"/>
                  </a:lnTo>
                  <a:lnTo>
                    <a:pt x="757123" y="820167"/>
                  </a:lnTo>
                  <a:lnTo>
                    <a:pt x="789986" y="790287"/>
                  </a:lnTo>
                  <a:lnTo>
                    <a:pt x="819854" y="757412"/>
                  </a:lnTo>
                  <a:lnTo>
                    <a:pt x="846494" y="721772"/>
                  </a:lnTo>
                  <a:lnTo>
                    <a:pt x="869674" y="683602"/>
                  </a:lnTo>
                  <a:lnTo>
                    <a:pt x="889161" y="643134"/>
                  </a:lnTo>
                  <a:lnTo>
                    <a:pt x="904722" y="600599"/>
                  </a:lnTo>
                  <a:lnTo>
                    <a:pt x="916126" y="556232"/>
                  </a:lnTo>
                  <a:lnTo>
                    <a:pt x="923138" y="510265"/>
                  </a:lnTo>
                  <a:lnTo>
                    <a:pt x="925527" y="462930"/>
                  </a:lnTo>
                  <a:lnTo>
                    <a:pt x="923138" y="415598"/>
                  </a:lnTo>
                  <a:lnTo>
                    <a:pt x="916126" y="369634"/>
                  </a:lnTo>
                  <a:lnTo>
                    <a:pt x="904722" y="325270"/>
                  </a:lnTo>
                  <a:lnTo>
                    <a:pt x="889161" y="282738"/>
                  </a:lnTo>
                  <a:lnTo>
                    <a:pt x="869674" y="242271"/>
                  </a:lnTo>
                  <a:lnTo>
                    <a:pt x="846494" y="204102"/>
                  </a:lnTo>
                  <a:lnTo>
                    <a:pt x="819854" y="168464"/>
                  </a:lnTo>
                  <a:lnTo>
                    <a:pt x="789986" y="135590"/>
                  </a:lnTo>
                  <a:lnTo>
                    <a:pt x="757123" y="105711"/>
                  </a:lnTo>
                  <a:lnTo>
                    <a:pt x="721497" y="79062"/>
                  </a:lnTo>
                  <a:lnTo>
                    <a:pt x="683341" y="55873"/>
                  </a:lnTo>
                  <a:lnTo>
                    <a:pt x="642888" y="36379"/>
                  </a:lnTo>
                  <a:lnTo>
                    <a:pt x="600370" y="20812"/>
                  </a:lnTo>
                  <a:lnTo>
                    <a:pt x="556020" y="9405"/>
                  </a:lnTo>
                  <a:lnTo>
                    <a:pt x="510070" y="2390"/>
                  </a:lnTo>
                  <a:lnTo>
                    <a:pt x="462753" y="0"/>
                  </a:lnTo>
                  <a:close/>
                </a:path>
              </a:pathLst>
            </a:custGeom>
            <a:solidFill>
              <a:srgbClr val="1EA0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550885" y="3917200"/>
              <a:ext cx="925830" cy="926465"/>
            </a:xfrm>
            <a:custGeom>
              <a:avLst/>
              <a:gdLst/>
              <a:ahLst/>
              <a:cxnLst/>
              <a:rect l="l" t="t" r="r" b="b"/>
              <a:pathLst>
                <a:path w="925830" h="926464">
                  <a:moveTo>
                    <a:pt x="925526" y="462930"/>
                  </a:moveTo>
                  <a:lnTo>
                    <a:pt x="923137" y="415598"/>
                  </a:lnTo>
                  <a:lnTo>
                    <a:pt x="916124" y="369634"/>
                  </a:lnTo>
                  <a:lnTo>
                    <a:pt x="904721" y="325270"/>
                  </a:lnTo>
                  <a:lnTo>
                    <a:pt x="889160" y="282738"/>
                  </a:lnTo>
                  <a:lnTo>
                    <a:pt x="869673" y="242271"/>
                  </a:lnTo>
                  <a:lnTo>
                    <a:pt x="846493" y="204102"/>
                  </a:lnTo>
                  <a:lnTo>
                    <a:pt x="819853" y="168464"/>
                  </a:lnTo>
                  <a:lnTo>
                    <a:pt x="789985" y="135590"/>
                  </a:lnTo>
                  <a:lnTo>
                    <a:pt x="757122" y="105711"/>
                  </a:lnTo>
                  <a:lnTo>
                    <a:pt x="721496" y="79062"/>
                  </a:lnTo>
                  <a:lnTo>
                    <a:pt x="683341" y="55873"/>
                  </a:lnTo>
                  <a:lnTo>
                    <a:pt x="642888" y="36379"/>
                  </a:lnTo>
                  <a:lnTo>
                    <a:pt x="600370" y="20812"/>
                  </a:lnTo>
                  <a:lnTo>
                    <a:pt x="556019" y="9405"/>
                  </a:lnTo>
                  <a:lnTo>
                    <a:pt x="510070" y="2390"/>
                  </a:lnTo>
                  <a:lnTo>
                    <a:pt x="462753" y="0"/>
                  </a:lnTo>
                  <a:lnTo>
                    <a:pt x="415439" y="2390"/>
                  </a:lnTo>
                  <a:lnTo>
                    <a:pt x="369493" y="9405"/>
                  </a:lnTo>
                  <a:lnTo>
                    <a:pt x="325145" y="20812"/>
                  </a:lnTo>
                  <a:lnTo>
                    <a:pt x="282630" y="36379"/>
                  </a:lnTo>
                  <a:lnTo>
                    <a:pt x="242178" y="55873"/>
                  </a:lnTo>
                  <a:lnTo>
                    <a:pt x="204024" y="79062"/>
                  </a:lnTo>
                  <a:lnTo>
                    <a:pt x="168400" y="105711"/>
                  </a:lnTo>
                  <a:lnTo>
                    <a:pt x="135538" y="135590"/>
                  </a:lnTo>
                  <a:lnTo>
                    <a:pt x="105671" y="168464"/>
                  </a:lnTo>
                  <a:lnTo>
                    <a:pt x="79031" y="204102"/>
                  </a:lnTo>
                  <a:lnTo>
                    <a:pt x="55852" y="242271"/>
                  </a:lnTo>
                  <a:lnTo>
                    <a:pt x="36365" y="282738"/>
                  </a:lnTo>
                  <a:lnTo>
                    <a:pt x="20804" y="325270"/>
                  </a:lnTo>
                  <a:lnTo>
                    <a:pt x="9401" y="369634"/>
                  </a:lnTo>
                  <a:lnTo>
                    <a:pt x="2389" y="415598"/>
                  </a:lnTo>
                  <a:lnTo>
                    <a:pt x="0" y="462930"/>
                  </a:lnTo>
                  <a:lnTo>
                    <a:pt x="2389" y="510265"/>
                  </a:lnTo>
                  <a:lnTo>
                    <a:pt x="9401" y="556232"/>
                  </a:lnTo>
                  <a:lnTo>
                    <a:pt x="20804" y="600599"/>
                  </a:lnTo>
                  <a:lnTo>
                    <a:pt x="36365" y="643134"/>
                  </a:lnTo>
                  <a:lnTo>
                    <a:pt x="55852" y="683602"/>
                  </a:lnTo>
                  <a:lnTo>
                    <a:pt x="79031" y="721772"/>
                  </a:lnTo>
                  <a:lnTo>
                    <a:pt x="105671" y="757412"/>
                  </a:lnTo>
                  <a:lnTo>
                    <a:pt x="135538" y="790287"/>
                  </a:lnTo>
                  <a:lnTo>
                    <a:pt x="168400" y="820167"/>
                  </a:lnTo>
                  <a:lnTo>
                    <a:pt x="204024" y="846817"/>
                  </a:lnTo>
                  <a:lnTo>
                    <a:pt x="242178" y="870006"/>
                  </a:lnTo>
                  <a:lnTo>
                    <a:pt x="282630" y="889500"/>
                  </a:lnTo>
                  <a:lnTo>
                    <a:pt x="325145" y="905067"/>
                  </a:lnTo>
                  <a:lnTo>
                    <a:pt x="369493" y="916475"/>
                  </a:lnTo>
                  <a:lnTo>
                    <a:pt x="415439" y="923490"/>
                  </a:lnTo>
                  <a:lnTo>
                    <a:pt x="462753" y="925880"/>
                  </a:lnTo>
                  <a:lnTo>
                    <a:pt x="510070" y="923490"/>
                  </a:lnTo>
                  <a:lnTo>
                    <a:pt x="556019" y="916475"/>
                  </a:lnTo>
                  <a:lnTo>
                    <a:pt x="600370" y="905067"/>
                  </a:lnTo>
                  <a:lnTo>
                    <a:pt x="642888" y="889500"/>
                  </a:lnTo>
                  <a:lnTo>
                    <a:pt x="683341" y="870006"/>
                  </a:lnTo>
                  <a:lnTo>
                    <a:pt x="721496" y="846817"/>
                  </a:lnTo>
                  <a:lnTo>
                    <a:pt x="757122" y="820167"/>
                  </a:lnTo>
                  <a:lnTo>
                    <a:pt x="789985" y="790287"/>
                  </a:lnTo>
                  <a:lnTo>
                    <a:pt x="819853" y="757412"/>
                  </a:lnTo>
                  <a:lnTo>
                    <a:pt x="846493" y="721772"/>
                  </a:lnTo>
                  <a:lnTo>
                    <a:pt x="869673" y="683602"/>
                  </a:lnTo>
                  <a:lnTo>
                    <a:pt x="889160" y="643134"/>
                  </a:lnTo>
                  <a:lnTo>
                    <a:pt x="904721" y="600599"/>
                  </a:lnTo>
                  <a:lnTo>
                    <a:pt x="916124" y="556232"/>
                  </a:lnTo>
                  <a:lnTo>
                    <a:pt x="923137" y="510265"/>
                  </a:lnTo>
                  <a:lnTo>
                    <a:pt x="925526" y="462930"/>
                  </a:lnTo>
                  <a:close/>
                </a:path>
              </a:pathLst>
            </a:custGeom>
            <a:ln w="264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550884" y="5182080"/>
              <a:ext cx="925830" cy="926465"/>
            </a:xfrm>
            <a:custGeom>
              <a:avLst/>
              <a:gdLst/>
              <a:ahLst/>
              <a:cxnLst/>
              <a:rect l="l" t="t" r="r" b="b"/>
              <a:pathLst>
                <a:path w="925830" h="926464">
                  <a:moveTo>
                    <a:pt x="462753" y="0"/>
                  </a:moveTo>
                  <a:lnTo>
                    <a:pt x="415440" y="2390"/>
                  </a:lnTo>
                  <a:lnTo>
                    <a:pt x="369493" y="9406"/>
                  </a:lnTo>
                  <a:lnTo>
                    <a:pt x="325146" y="20816"/>
                  </a:lnTo>
                  <a:lnTo>
                    <a:pt x="282630" y="36385"/>
                  </a:lnTo>
                  <a:lnTo>
                    <a:pt x="242179" y="55882"/>
                  </a:lnTo>
                  <a:lnTo>
                    <a:pt x="204025" y="79073"/>
                  </a:lnTo>
                  <a:lnTo>
                    <a:pt x="168400" y="105726"/>
                  </a:lnTo>
                  <a:lnTo>
                    <a:pt x="135538" y="135608"/>
                  </a:lnTo>
                  <a:lnTo>
                    <a:pt x="105671" y="168485"/>
                  </a:lnTo>
                  <a:lnTo>
                    <a:pt x="79031" y="204125"/>
                  </a:lnTo>
                  <a:lnTo>
                    <a:pt x="55852" y="242296"/>
                  </a:lnTo>
                  <a:lnTo>
                    <a:pt x="36365" y="282763"/>
                  </a:lnTo>
                  <a:lnTo>
                    <a:pt x="20804" y="325296"/>
                  </a:lnTo>
                  <a:lnTo>
                    <a:pt x="9401" y="369659"/>
                  </a:lnTo>
                  <a:lnTo>
                    <a:pt x="2389" y="415622"/>
                  </a:lnTo>
                  <a:lnTo>
                    <a:pt x="0" y="462950"/>
                  </a:lnTo>
                  <a:lnTo>
                    <a:pt x="2389" y="510295"/>
                  </a:lnTo>
                  <a:lnTo>
                    <a:pt x="9401" y="556270"/>
                  </a:lnTo>
                  <a:lnTo>
                    <a:pt x="20804" y="600642"/>
                  </a:lnTo>
                  <a:lnTo>
                    <a:pt x="36365" y="643180"/>
                  </a:lnTo>
                  <a:lnTo>
                    <a:pt x="55852" y="683649"/>
                  </a:lnTo>
                  <a:lnTo>
                    <a:pt x="79031" y="721820"/>
                  </a:lnTo>
                  <a:lnTo>
                    <a:pt x="105671" y="757457"/>
                  </a:lnTo>
                  <a:lnTo>
                    <a:pt x="135538" y="790331"/>
                  </a:lnTo>
                  <a:lnTo>
                    <a:pt x="168400" y="820207"/>
                  </a:lnTo>
                  <a:lnTo>
                    <a:pt x="204025" y="846854"/>
                  </a:lnTo>
                  <a:lnTo>
                    <a:pt x="242179" y="870038"/>
                  </a:lnTo>
                  <a:lnTo>
                    <a:pt x="282630" y="889529"/>
                  </a:lnTo>
                  <a:lnTo>
                    <a:pt x="325146" y="905093"/>
                  </a:lnTo>
                  <a:lnTo>
                    <a:pt x="369493" y="916498"/>
                  </a:lnTo>
                  <a:lnTo>
                    <a:pt x="415440" y="923511"/>
                  </a:lnTo>
                  <a:lnTo>
                    <a:pt x="462753" y="925901"/>
                  </a:lnTo>
                  <a:lnTo>
                    <a:pt x="510070" y="923511"/>
                  </a:lnTo>
                  <a:lnTo>
                    <a:pt x="556020" y="916498"/>
                  </a:lnTo>
                  <a:lnTo>
                    <a:pt x="600370" y="905093"/>
                  </a:lnTo>
                  <a:lnTo>
                    <a:pt x="642888" y="889529"/>
                  </a:lnTo>
                  <a:lnTo>
                    <a:pt x="683341" y="870038"/>
                  </a:lnTo>
                  <a:lnTo>
                    <a:pt x="721497" y="846854"/>
                  </a:lnTo>
                  <a:lnTo>
                    <a:pt x="757123" y="820207"/>
                  </a:lnTo>
                  <a:lnTo>
                    <a:pt x="789986" y="790331"/>
                  </a:lnTo>
                  <a:lnTo>
                    <a:pt x="819854" y="757457"/>
                  </a:lnTo>
                  <a:lnTo>
                    <a:pt x="846494" y="721820"/>
                  </a:lnTo>
                  <a:lnTo>
                    <a:pt x="869674" y="683649"/>
                  </a:lnTo>
                  <a:lnTo>
                    <a:pt x="889161" y="643180"/>
                  </a:lnTo>
                  <a:lnTo>
                    <a:pt x="904722" y="600642"/>
                  </a:lnTo>
                  <a:lnTo>
                    <a:pt x="916126" y="556270"/>
                  </a:lnTo>
                  <a:lnTo>
                    <a:pt x="923138" y="510295"/>
                  </a:lnTo>
                  <a:lnTo>
                    <a:pt x="925527" y="462950"/>
                  </a:lnTo>
                  <a:lnTo>
                    <a:pt x="923138" y="415622"/>
                  </a:lnTo>
                  <a:lnTo>
                    <a:pt x="916126" y="369659"/>
                  </a:lnTo>
                  <a:lnTo>
                    <a:pt x="904722" y="325296"/>
                  </a:lnTo>
                  <a:lnTo>
                    <a:pt x="889161" y="282763"/>
                  </a:lnTo>
                  <a:lnTo>
                    <a:pt x="869674" y="242296"/>
                  </a:lnTo>
                  <a:lnTo>
                    <a:pt x="846494" y="204125"/>
                  </a:lnTo>
                  <a:lnTo>
                    <a:pt x="819854" y="168485"/>
                  </a:lnTo>
                  <a:lnTo>
                    <a:pt x="789986" y="135608"/>
                  </a:lnTo>
                  <a:lnTo>
                    <a:pt x="757123" y="105726"/>
                  </a:lnTo>
                  <a:lnTo>
                    <a:pt x="721497" y="79073"/>
                  </a:lnTo>
                  <a:lnTo>
                    <a:pt x="683341" y="55882"/>
                  </a:lnTo>
                  <a:lnTo>
                    <a:pt x="642888" y="36385"/>
                  </a:lnTo>
                  <a:lnTo>
                    <a:pt x="600370" y="20816"/>
                  </a:lnTo>
                  <a:lnTo>
                    <a:pt x="556020" y="9406"/>
                  </a:lnTo>
                  <a:lnTo>
                    <a:pt x="510070" y="2390"/>
                  </a:lnTo>
                  <a:lnTo>
                    <a:pt x="462753" y="0"/>
                  </a:lnTo>
                  <a:close/>
                </a:path>
              </a:pathLst>
            </a:custGeom>
            <a:solidFill>
              <a:srgbClr val="029B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550885" y="5182080"/>
              <a:ext cx="925830" cy="926465"/>
            </a:xfrm>
            <a:custGeom>
              <a:avLst/>
              <a:gdLst/>
              <a:ahLst/>
              <a:cxnLst/>
              <a:rect l="l" t="t" r="r" b="b"/>
              <a:pathLst>
                <a:path w="925830" h="926464">
                  <a:moveTo>
                    <a:pt x="925526" y="462950"/>
                  </a:moveTo>
                  <a:lnTo>
                    <a:pt x="923137" y="415622"/>
                  </a:lnTo>
                  <a:lnTo>
                    <a:pt x="916124" y="369659"/>
                  </a:lnTo>
                  <a:lnTo>
                    <a:pt x="904721" y="325296"/>
                  </a:lnTo>
                  <a:lnTo>
                    <a:pt x="889160" y="282763"/>
                  </a:lnTo>
                  <a:lnTo>
                    <a:pt x="869673" y="242296"/>
                  </a:lnTo>
                  <a:lnTo>
                    <a:pt x="846493" y="204125"/>
                  </a:lnTo>
                  <a:lnTo>
                    <a:pt x="819853" y="168485"/>
                  </a:lnTo>
                  <a:lnTo>
                    <a:pt x="789985" y="135608"/>
                  </a:lnTo>
                  <a:lnTo>
                    <a:pt x="757122" y="105726"/>
                  </a:lnTo>
                  <a:lnTo>
                    <a:pt x="721496" y="79073"/>
                  </a:lnTo>
                  <a:lnTo>
                    <a:pt x="683341" y="55882"/>
                  </a:lnTo>
                  <a:lnTo>
                    <a:pt x="642888" y="36385"/>
                  </a:lnTo>
                  <a:lnTo>
                    <a:pt x="600370" y="20816"/>
                  </a:lnTo>
                  <a:lnTo>
                    <a:pt x="556019" y="9406"/>
                  </a:lnTo>
                  <a:lnTo>
                    <a:pt x="510070" y="2390"/>
                  </a:lnTo>
                  <a:lnTo>
                    <a:pt x="462753" y="0"/>
                  </a:lnTo>
                  <a:lnTo>
                    <a:pt x="415439" y="2390"/>
                  </a:lnTo>
                  <a:lnTo>
                    <a:pt x="369493" y="9406"/>
                  </a:lnTo>
                  <a:lnTo>
                    <a:pt x="325145" y="20816"/>
                  </a:lnTo>
                  <a:lnTo>
                    <a:pt x="282630" y="36385"/>
                  </a:lnTo>
                  <a:lnTo>
                    <a:pt x="242178" y="55882"/>
                  </a:lnTo>
                  <a:lnTo>
                    <a:pt x="204024" y="79073"/>
                  </a:lnTo>
                  <a:lnTo>
                    <a:pt x="168400" y="105726"/>
                  </a:lnTo>
                  <a:lnTo>
                    <a:pt x="135538" y="135608"/>
                  </a:lnTo>
                  <a:lnTo>
                    <a:pt x="105671" y="168485"/>
                  </a:lnTo>
                  <a:lnTo>
                    <a:pt x="79031" y="204125"/>
                  </a:lnTo>
                  <a:lnTo>
                    <a:pt x="55852" y="242296"/>
                  </a:lnTo>
                  <a:lnTo>
                    <a:pt x="36365" y="282763"/>
                  </a:lnTo>
                  <a:lnTo>
                    <a:pt x="20804" y="325296"/>
                  </a:lnTo>
                  <a:lnTo>
                    <a:pt x="9401" y="369659"/>
                  </a:lnTo>
                  <a:lnTo>
                    <a:pt x="2389" y="415622"/>
                  </a:lnTo>
                  <a:lnTo>
                    <a:pt x="0" y="462950"/>
                  </a:lnTo>
                  <a:lnTo>
                    <a:pt x="2389" y="510295"/>
                  </a:lnTo>
                  <a:lnTo>
                    <a:pt x="9401" y="556270"/>
                  </a:lnTo>
                  <a:lnTo>
                    <a:pt x="20804" y="600642"/>
                  </a:lnTo>
                  <a:lnTo>
                    <a:pt x="36365" y="643180"/>
                  </a:lnTo>
                  <a:lnTo>
                    <a:pt x="55852" y="683649"/>
                  </a:lnTo>
                  <a:lnTo>
                    <a:pt x="79031" y="721820"/>
                  </a:lnTo>
                  <a:lnTo>
                    <a:pt x="105671" y="757457"/>
                  </a:lnTo>
                  <a:lnTo>
                    <a:pt x="135538" y="790331"/>
                  </a:lnTo>
                  <a:lnTo>
                    <a:pt x="168400" y="820207"/>
                  </a:lnTo>
                  <a:lnTo>
                    <a:pt x="204024" y="846854"/>
                  </a:lnTo>
                  <a:lnTo>
                    <a:pt x="242178" y="870038"/>
                  </a:lnTo>
                  <a:lnTo>
                    <a:pt x="282630" y="889529"/>
                  </a:lnTo>
                  <a:lnTo>
                    <a:pt x="325145" y="905093"/>
                  </a:lnTo>
                  <a:lnTo>
                    <a:pt x="369493" y="916498"/>
                  </a:lnTo>
                  <a:lnTo>
                    <a:pt x="415439" y="923511"/>
                  </a:lnTo>
                  <a:lnTo>
                    <a:pt x="462753" y="925901"/>
                  </a:lnTo>
                  <a:lnTo>
                    <a:pt x="510070" y="923511"/>
                  </a:lnTo>
                  <a:lnTo>
                    <a:pt x="556019" y="916498"/>
                  </a:lnTo>
                  <a:lnTo>
                    <a:pt x="600370" y="905093"/>
                  </a:lnTo>
                  <a:lnTo>
                    <a:pt x="642888" y="889529"/>
                  </a:lnTo>
                  <a:lnTo>
                    <a:pt x="683341" y="870038"/>
                  </a:lnTo>
                  <a:lnTo>
                    <a:pt x="721496" y="846854"/>
                  </a:lnTo>
                  <a:lnTo>
                    <a:pt x="757122" y="820207"/>
                  </a:lnTo>
                  <a:lnTo>
                    <a:pt x="789985" y="790331"/>
                  </a:lnTo>
                  <a:lnTo>
                    <a:pt x="819853" y="757457"/>
                  </a:lnTo>
                  <a:lnTo>
                    <a:pt x="846493" y="721820"/>
                  </a:lnTo>
                  <a:lnTo>
                    <a:pt x="869673" y="683649"/>
                  </a:lnTo>
                  <a:lnTo>
                    <a:pt x="889160" y="643180"/>
                  </a:lnTo>
                  <a:lnTo>
                    <a:pt x="904721" y="600642"/>
                  </a:lnTo>
                  <a:lnTo>
                    <a:pt x="916124" y="556270"/>
                  </a:lnTo>
                  <a:lnTo>
                    <a:pt x="923137" y="510295"/>
                  </a:lnTo>
                  <a:lnTo>
                    <a:pt x="925526" y="462950"/>
                  </a:lnTo>
                  <a:close/>
                </a:path>
              </a:pathLst>
            </a:custGeom>
            <a:ln w="264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550884" y="6446960"/>
              <a:ext cx="925830" cy="926465"/>
            </a:xfrm>
            <a:custGeom>
              <a:avLst/>
              <a:gdLst/>
              <a:ahLst/>
              <a:cxnLst/>
              <a:rect l="l" t="t" r="r" b="b"/>
              <a:pathLst>
                <a:path w="925830" h="926465">
                  <a:moveTo>
                    <a:pt x="462753" y="0"/>
                  </a:moveTo>
                  <a:lnTo>
                    <a:pt x="415440" y="2390"/>
                  </a:lnTo>
                  <a:lnTo>
                    <a:pt x="369493" y="9406"/>
                  </a:lnTo>
                  <a:lnTo>
                    <a:pt x="325146" y="20814"/>
                  </a:lnTo>
                  <a:lnTo>
                    <a:pt x="282630" y="36382"/>
                  </a:lnTo>
                  <a:lnTo>
                    <a:pt x="242179" y="55878"/>
                  </a:lnTo>
                  <a:lnTo>
                    <a:pt x="204025" y="79068"/>
                  </a:lnTo>
                  <a:lnTo>
                    <a:pt x="168400" y="105720"/>
                  </a:lnTo>
                  <a:lnTo>
                    <a:pt x="135538" y="135600"/>
                  </a:lnTo>
                  <a:lnTo>
                    <a:pt x="105671" y="168476"/>
                  </a:lnTo>
                  <a:lnTo>
                    <a:pt x="79031" y="204116"/>
                  </a:lnTo>
                  <a:lnTo>
                    <a:pt x="55852" y="242287"/>
                  </a:lnTo>
                  <a:lnTo>
                    <a:pt x="36365" y="282755"/>
                  </a:lnTo>
                  <a:lnTo>
                    <a:pt x="20804" y="325288"/>
                  </a:lnTo>
                  <a:lnTo>
                    <a:pt x="9401" y="369653"/>
                  </a:lnTo>
                  <a:lnTo>
                    <a:pt x="2389" y="415618"/>
                  </a:lnTo>
                  <a:lnTo>
                    <a:pt x="0" y="462950"/>
                  </a:lnTo>
                  <a:lnTo>
                    <a:pt x="2389" y="510288"/>
                  </a:lnTo>
                  <a:lnTo>
                    <a:pt x="9401" y="556258"/>
                  </a:lnTo>
                  <a:lnTo>
                    <a:pt x="20804" y="600627"/>
                  </a:lnTo>
                  <a:lnTo>
                    <a:pt x="36365" y="643162"/>
                  </a:lnTo>
                  <a:lnTo>
                    <a:pt x="55852" y="683631"/>
                  </a:lnTo>
                  <a:lnTo>
                    <a:pt x="79031" y="721802"/>
                  </a:lnTo>
                  <a:lnTo>
                    <a:pt x="105671" y="757441"/>
                  </a:lnTo>
                  <a:lnTo>
                    <a:pt x="135538" y="790315"/>
                  </a:lnTo>
                  <a:lnTo>
                    <a:pt x="168400" y="820194"/>
                  </a:lnTo>
                  <a:lnTo>
                    <a:pt x="204025" y="846843"/>
                  </a:lnTo>
                  <a:lnTo>
                    <a:pt x="242179" y="870030"/>
                  </a:lnTo>
                  <a:lnTo>
                    <a:pt x="282630" y="889523"/>
                  </a:lnTo>
                  <a:lnTo>
                    <a:pt x="325146" y="905090"/>
                  </a:lnTo>
                  <a:lnTo>
                    <a:pt x="369493" y="916496"/>
                  </a:lnTo>
                  <a:lnTo>
                    <a:pt x="415440" y="923511"/>
                  </a:lnTo>
                  <a:lnTo>
                    <a:pt x="462753" y="925901"/>
                  </a:lnTo>
                  <a:lnTo>
                    <a:pt x="510070" y="923511"/>
                  </a:lnTo>
                  <a:lnTo>
                    <a:pt x="556020" y="916496"/>
                  </a:lnTo>
                  <a:lnTo>
                    <a:pt x="600370" y="905090"/>
                  </a:lnTo>
                  <a:lnTo>
                    <a:pt x="642888" y="889523"/>
                  </a:lnTo>
                  <a:lnTo>
                    <a:pt x="683341" y="870030"/>
                  </a:lnTo>
                  <a:lnTo>
                    <a:pt x="721497" y="846843"/>
                  </a:lnTo>
                  <a:lnTo>
                    <a:pt x="757123" y="820194"/>
                  </a:lnTo>
                  <a:lnTo>
                    <a:pt x="789986" y="790315"/>
                  </a:lnTo>
                  <a:lnTo>
                    <a:pt x="819854" y="757441"/>
                  </a:lnTo>
                  <a:lnTo>
                    <a:pt x="846494" y="721802"/>
                  </a:lnTo>
                  <a:lnTo>
                    <a:pt x="869674" y="683631"/>
                  </a:lnTo>
                  <a:lnTo>
                    <a:pt x="889161" y="643162"/>
                  </a:lnTo>
                  <a:lnTo>
                    <a:pt x="904722" y="600627"/>
                  </a:lnTo>
                  <a:lnTo>
                    <a:pt x="916126" y="556258"/>
                  </a:lnTo>
                  <a:lnTo>
                    <a:pt x="923138" y="510288"/>
                  </a:lnTo>
                  <a:lnTo>
                    <a:pt x="925527" y="462950"/>
                  </a:lnTo>
                  <a:lnTo>
                    <a:pt x="923138" y="415618"/>
                  </a:lnTo>
                  <a:lnTo>
                    <a:pt x="916126" y="369653"/>
                  </a:lnTo>
                  <a:lnTo>
                    <a:pt x="904722" y="325288"/>
                  </a:lnTo>
                  <a:lnTo>
                    <a:pt x="889161" y="282755"/>
                  </a:lnTo>
                  <a:lnTo>
                    <a:pt x="869674" y="242287"/>
                  </a:lnTo>
                  <a:lnTo>
                    <a:pt x="846494" y="204116"/>
                  </a:lnTo>
                  <a:lnTo>
                    <a:pt x="819854" y="168476"/>
                  </a:lnTo>
                  <a:lnTo>
                    <a:pt x="789986" y="135600"/>
                  </a:lnTo>
                  <a:lnTo>
                    <a:pt x="757123" y="105720"/>
                  </a:lnTo>
                  <a:lnTo>
                    <a:pt x="721497" y="79068"/>
                  </a:lnTo>
                  <a:lnTo>
                    <a:pt x="683341" y="55878"/>
                  </a:lnTo>
                  <a:lnTo>
                    <a:pt x="642888" y="36382"/>
                  </a:lnTo>
                  <a:lnTo>
                    <a:pt x="600370" y="20814"/>
                  </a:lnTo>
                  <a:lnTo>
                    <a:pt x="556020" y="9406"/>
                  </a:lnTo>
                  <a:lnTo>
                    <a:pt x="510070" y="2390"/>
                  </a:lnTo>
                  <a:lnTo>
                    <a:pt x="462753" y="0"/>
                  </a:lnTo>
                  <a:close/>
                </a:path>
              </a:pathLst>
            </a:custGeom>
            <a:solidFill>
              <a:srgbClr val="0300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550885" y="6446960"/>
              <a:ext cx="925830" cy="926465"/>
            </a:xfrm>
            <a:custGeom>
              <a:avLst/>
              <a:gdLst/>
              <a:ahLst/>
              <a:cxnLst/>
              <a:rect l="l" t="t" r="r" b="b"/>
              <a:pathLst>
                <a:path w="925830" h="926465">
                  <a:moveTo>
                    <a:pt x="925526" y="462950"/>
                  </a:moveTo>
                  <a:lnTo>
                    <a:pt x="923137" y="415618"/>
                  </a:lnTo>
                  <a:lnTo>
                    <a:pt x="916124" y="369653"/>
                  </a:lnTo>
                  <a:lnTo>
                    <a:pt x="904721" y="325288"/>
                  </a:lnTo>
                  <a:lnTo>
                    <a:pt x="889160" y="282755"/>
                  </a:lnTo>
                  <a:lnTo>
                    <a:pt x="869673" y="242287"/>
                  </a:lnTo>
                  <a:lnTo>
                    <a:pt x="846493" y="204116"/>
                  </a:lnTo>
                  <a:lnTo>
                    <a:pt x="819853" y="168476"/>
                  </a:lnTo>
                  <a:lnTo>
                    <a:pt x="789985" y="135600"/>
                  </a:lnTo>
                  <a:lnTo>
                    <a:pt x="757122" y="105720"/>
                  </a:lnTo>
                  <a:lnTo>
                    <a:pt x="721496" y="79068"/>
                  </a:lnTo>
                  <a:lnTo>
                    <a:pt x="683341" y="55878"/>
                  </a:lnTo>
                  <a:lnTo>
                    <a:pt x="642888" y="36382"/>
                  </a:lnTo>
                  <a:lnTo>
                    <a:pt x="600370" y="20814"/>
                  </a:lnTo>
                  <a:lnTo>
                    <a:pt x="556019" y="9406"/>
                  </a:lnTo>
                  <a:lnTo>
                    <a:pt x="510070" y="2390"/>
                  </a:lnTo>
                  <a:lnTo>
                    <a:pt x="462753" y="0"/>
                  </a:lnTo>
                  <a:lnTo>
                    <a:pt x="415439" y="2390"/>
                  </a:lnTo>
                  <a:lnTo>
                    <a:pt x="369493" y="9406"/>
                  </a:lnTo>
                  <a:lnTo>
                    <a:pt x="325145" y="20814"/>
                  </a:lnTo>
                  <a:lnTo>
                    <a:pt x="282630" y="36382"/>
                  </a:lnTo>
                  <a:lnTo>
                    <a:pt x="242178" y="55878"/>
                  </a:lnTo>
                  <a:lnTo>
                    <a:pt x="204024" y="79068"/>
                  </a:lnTo>
                  <a:lnTo>
                    <a:pt x="168400" y="105720"/>
                  </a:lnTo>
                  <a:lnTo>
                    <a:pt x="135538" y="135600"/>
                  </a:lnTo>
                  <a:lnTo>
                    <a:pt x="105671" y="168476"/>
                  </a:lnTo>
                  <a:lnTo>
                    <a:pt x="79031" y="204116"/>
                  </a:lnTo>
                  <a:lnTo>
                    <a:pt x="55852" y="242287"/>
                  </a:lnTo>
                  <a:lnTo>
                    <a:pt x="36365" y="282755"/>
                  </a:lnTo>
                  <a:lnTo>
                    <a:pt x="20804" y="325288"/>
                  </a:lnTo>
                  <a:lnTo>
                    <a:pt x="9401" y="369653"/>
                  </a:lnTo>
                  <a:lnTo>
                    <a:pt x="2389" y="415618"/>
                  </a:lnTo>
                  <a:lnTo>
                    <a:pt x="0" y="462950"/>
                  </a:lnTo>
                  <a:lnTo>
                    <a:pt x="2389" y="510288"/>
                  </a:lnTo>
                  <a:lnTo>
                    <a:pt x="9401" y="556258"/>
                  </a:lnTo>
                  <a:lnTo>
                    <a:pt x="20804" y="600627"/>
                  </a:lnTo>
                  <a:lnTo>
                    <a:pt x="36365" y="643162"/>
                  </a:lnTo>
                  <a:lnTo>
                    <a:pt x="55852" y="683631"/>
                  </a:lnTo>
                  <a:lnTo>
                    <a:pt x="79031" y="721802"/>
                  </a:lnTo>
                  <a:lnTo>
                    <a:pt x="105671" y="757441"/>
                  </a:lnTo>
                  <a:lnTo>
                    <a:pt x="135538" y="790315"/>
                  </a:lnTo>
                  <a:lnTo>
                    <a:pt x="168400" y="820194"/>
                  </a:lnTo>
                  <a:lnTo>
                    <a:pt x="204024" y="846843"/>
                  </a:lnTo>
                  <a:lnTo>
                    <a:pt x="242178" y="870030"/>
                  </a:lnTo>
                  <a:lnTo>
                    <a:pt x="282630" y="889523"/>
                  </a:lnTo>
                  <a:lnTo>
                    <a:pt x="325145" y="905090"/>
                  </a:lnTo>
                  <a:lnTo>
                    <a:pt x="369493" y="916496"/>
                  </a:lnTo>
                  <a:lnTo>
                    <a:pt x="415439" y="923511"/>
                  </a:lnTo>
                  <a:lnTo>
                    <a:pt x="462753" y="925901"/>
                  </a:lnTo>
                  <a:lnTo>
                    <a:pt x="510070" y="923511"/>
                  </a:lnTo>
                  <a:lnTo>
                    <a:pt x="556019" y="916496"/>
                  </a:lnTo>
                  <a:lnTo>
                    <a:pt x="600370" y="905090"/>
                  </a:lnTo>
                  <a:lnTo>
                    <a:pt x="642888" y="889523"/>
                  </a:lnTo>
                  <a:lnTo>
                    <a:pt x="683341" y="870030"/>
                  </a:lnTo>
                  <a:lnTo>
                    <a:pt x="721496" y="846843"/>
                  </a:lnTo>
                  <a:lnTo>
                    <a:pt x="757122" y="820194"/>
                  </a:lnTo>
                  <a:lnTo>
                    <a:pt x="789985" y="790315"/>
                  </a:lnTo>
                  <a:lnTo>
                    <a:pt x="819853" y="757441"/>
                  </a:lnTo>
                  <a:lnTo>
                    <a:pt x="846493" y="721802"/>
                  </a:lnTo>
                  <a:lnTo>
                    <a:pt x="869673" y="683631"/>
                  </a:lnTo>
                  <a:lnTo>
                    <a:pt x="889160" y="643162"/>
                  </a:lnTo>
                  <a:lnTo>
                    <a:pt x="904721" y="600627"/>
                  </a:lnTo>
                  <a:lnTo>
                    <a:pt x="916124" y="556258"/>
                  </a:lnTo>
                  <a:lnTo>
                    <a:pt x="923137" y="510288"/>
                  </a:lnTo>
                  <a:lnTo>
                    <a:pt x="925526" y="462950"/>
                  </a:lnTo>
                  <a:close/>
                </a:path>
              </a:pathLst>
            </a:custGeom>
            <a:ln w="264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2850478" y="3937284"/>
            <a:ext cx="7712075" cy="70612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3175"/>
              </a:lnSpc>
              <a:spcBef>
                <a:spcPts val="120"/>
              </a:spcBef>
            </a:pPr>
            <a:r>
              <a:rPr dirty="0" sz="2750" spc="204" b="1">
                <a:solidFill>
                  <a:srgbClr val="FFFFFF"/>
                </a:solidFill>
                <a:latin typeface="Trebuchet MS"/>
                <a:cs typeface="Trebuchet MS"/>
              </a:rPr>
              <a:t>Second</a:t>
            </a:r>
            <a:r>
              <a:rPr dirty="0" sz="2750" spc="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110" b="1">
                <a:solidFill>
                  <a:srgbClr val="FFFFFF"/>
                </a:solidFill>
                <a:latin typeface="Trebuchet MS"/>
                <a:cs typeface="Trebuchet MS"/>
              </a:rPr>
              <a:t>order</a:t>
            </a:r>
            <a:r>
              <a:rPr dirty="0" sz="2750" spc="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60" b="1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endParaRPr sz="2750">
              <a:latin typeface="Trebuchet MS"/>
              <a:cs typeface="Trebuchet MS"/>
            </a:endParaRPr>
          </a:p>
          <a:p>
            <a:pPr marL="12700">
              <a:lnSpc>
                <a:spcPts val="2155"/>
              </a:lnSpc>
            </a:pPr>
            <a:r>
              <a:rPr dirty="0" sz="1900" spc="150">
                <a:solidFill>
                  <a:srgbClr val="FFFFFF"/>
                </a:solidFill>
                <a:latin typeface="Trebuchet MS"/>
                <a:cs typeface="Trebuchet MS"/>
              </a:rPr>
              <a:t>Commitment</a:t>
            </a:r>
            <a:r>
              <a:rPr dirty="0" sz="19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9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900" spc="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135">
                <a:solidFill>
                  <a:srgbClr val="FFFFFF"/>
                </a:solidFill>
                <a:latin typeface="Trebuchet MS"/>
                <a:cs typeface="Trebuchet MS"/>
              </a:rPr>
              <a:t>demonstrated</a:t>
            </a:r>
            <a:r>
              <a:rPr dirty="0" sz="1900" spc="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21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dirty="0" sz="1900" spc="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13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dirty="0" sz="1900" spc="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Trebuchet MS"/>
                <a:cs typeface="Trebuchet MS"/>
              </a:rPr>
              <a:t>action,</a:t>
            </a:r>
            <a:r>
              <a:rPr dirty="0" sz="1900" spc="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FFFFFF"/>
                </a:solidFill>
                <a:latin typeface="Trebuchet MS"/>
                <a:cs typeface="Trebuchet MS"/>
              </a:rPr>
              <a:t>effort,</a:t>
            </a:r>
            <a:r>
              <a:rPr dirty="0" sz="1900" spc="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14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dirty="0" sz="1900" spc="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125">
                <a:solidFill>
                  <a:srgbClr val="FFFFFF"/>
                </a:solidFill>
                <a:latin typeface="Trebuchet MS"/>
                <a:cs typeface="Trebuchet MS"/>
              </a:rPr>
              <a:t>program.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850478" y="5202163"/>
            <a:ext cx="7747000" cy="9417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3150"/>
              </a:lnSpc>
              <a:spcBef>
                <a:spcPts val="120"/>
              </a:spcBef>
            </a:pPr>
            <a:r>
              <a:rPr dirty="0" sz="2750" spc="80" b="1">
                <a:solidFill>
                  <a:srgbClr val="FFFFFF"/>
                </a:solidFill>
                <a:latin typeface="Trebuchet MS"/>
                <a:cs typeface="Trebuchet MS"/>
              </a:rPr>
              <a:t>Third</a:t>
            </a:r>
            <a:r>
              <a:rPr dirty="0" sz="2750" spc="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110" b="1">
                <a:solidFill>
                  <a:srgbClr val="FFFFFF"/>
                </a:solidFill>
                <a:latin typeface="Trebuchet MS"/>
                <a:cs typeface="Trebuchet MS"/>
              </a:rPr>
              <a:t>order</a:t>
            </a:r>
            <a:r>
              <a:rPr dirty="0" sz="2750" spc="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60" b="1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endParaRPr sz="2750">
              <a:latin typeface="Trebuchet MS"/>
              <a:cs typeface="Trebuchet MS"/>
            </a:endParaRPr>
          </a:p>
          <a:p>
            <a:pPr marL="12700">
              <a:lnSpc>
                <a:spcPts val="1945"/>
              </a:lnSpc>
            </a:pPr>
            <a:r>
              <a:rPr dirty="0" sz="1900" spc="140">
                <a:solidFill>
                  <a:srgbClr val="FFFFFF"/>
                </a:solidFill>
                <a:latin typeface="Trebuchet MS"/>
                <a:cs typeface="Trebuchet MS"/>
              </a:rPr>
              <a:t>Sustained</a:t>
            </a:r>
            <a:r>
              <a:rPr dirty="0" sz="19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110">
                <a:solidFill>
                  <a:srgbClr val="FFFFFF"/>
                </a:solidFill>
                <a:latin typeface="Trebuchet MS"/>
                <a:cs typeface="Trebuchet MS"/>
              </a:rPr>
              <a:t>action</a:t>
            </a:r>
            <a:r>
              <a:rPr dirty="0" sz="19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-305">
                <a:solidFill>
                  <a:srgbClr val="FFFFFF"/>
                </a:solidFill>
                <a:latin typeface="Calibri"/>
                <a:cs typeface="Calibri"/>
              </a:rPr>
              <a:t>%/</a:t>
            </a:r>
            <a:r>
              <a:rPr dirty="0" sz="19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395">
                <a:solidFill>
                  <a:srgbClr val="FFFFFF"/>
                </a:solidFill>
                <a:latin typeface="Calibri"/>
                <a:cs typeface="Calibri"/>
              </a:rPr>
              <a:t>a*c$+.!</a:t>
            </a:r>
            <a:r>
              <a:rPr dirty="0" sz="1900" spc="19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900" spc="65">
                <a:solidFill>
                  <a:srgbClr val="FFFFFF"/>
                </a:solidFill>
                <a:latin typeface="Calibri"/>
                <a:cs typeface="Calibri"/>
              </a:rPr>
              <a:t>0+</a:t>
            </a:r>
            <a:r>
              <a:rPr dirty="0" sz="19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204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Calibri"/>
                <a:cs typeface="Calibri"/>
              </a:rPr>
              <a:t>/0.a0!#%c</a:t>
            </a:r>
            <a:r>
              <a:rPr dirty="0" sz="19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405">
                <a:solidFill>
                  <a:srgbClr val="FFFFFF"/>
                </a:solidFill>
                <a:latin typeface="Calibri"/>
                <a:cs typeface="Calibri"/>
              </a:rPr>
              <a:t>".a)!3+.'</a:t>
            </a:r>
            <a:r>
              <a:rPr dirty="0" sz="1900" spc="405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19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204">
                <a:solidFill>
                  <a:srgbClr val="FFFFFF"/>
                </a:solidFill>
                <a:latin typeface="Calibri"/>
                <a:cs typeface="Calibri"/>
              </a:rPr>
              <a:t>E2%</a:t>
            </a:r>
            <a:r>
              <a:rPr dirty="0" sz="19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135">
                <a:solidFill>
                  <a:srgbClr val="FFFFFF"/>
                </a:solidFill>
                <a:latin typeface="Calibri"/>
                <a:cs typeface="Calibri"/>
              </a:rPr>
              <a:t>!*0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,+/%0%2!</a:t>
            </a:r>
            <a:r>
              <a:rPr dirty="0" sz="19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260">
                <a:solidFill>
                  <a:srgbClr val="FFFFFF"/>
                </a:solidFill>
                <a:latin typeface="Calibri"/>
                <a:cs typeface="Calibri"/>
              </a:rPr>
              <a:t>%),ac0</a:t>
            </a:r>
            <a:r>
              <a:rPr dirty="0" sz="19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380">
                <a:solidFill>
                  <a:srgbClr val="FFFFFF"/>
                </a:solidFill>
                <a:latin typeface="Calibri"/>
                <a:cs typeface="Calibri"/>
              </a:rPr>
              <a:t>)1/0</a:t>
            </a:r>
            <a:r>
              <a:rPr dirty="0" sz="19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405">
                <a:solidFill>
                  <a:srgbClr val="FFFFFF"/>
                </a:solidFill>
                <a:latin typeface="Calibri"/>
                <a:cs typeface="Calibri"/>
              </a:rPr>
              <a:t>b!</a:t>
            </a:r>
            <a:r>
              <a:rPr dirty="0" sz="19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570">
                <a:solidFill>
                  <a:srgbClr val="FFFFFF"/>
                </a:solidFill>
                <a:latin typeface="Calibri"/>
                <a:cs typeface="Calibri"/>
              </a:rPr>
              <a:t>)a</a:t>
            </a:r>
            <a:r>
              <a:rPr dirty="0" sz="1900" spc="3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520">
                <a:solidFill>
                  <a:srgbClr val="FFFFFF"/>
                </a:solidFill>
                <a:latin typeface="Calibri"/>
                <a:cs typeface="Calibri"/>
              </a:rPr>
              <a:t>!ċ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710930" y="2317727"/>
            <a:ext cx="572135" cy="5059045"/>
          </a:xfrm>
          <a:prstGeom prst="rect">
            <a:avLst/>
          </a:prstGeom>
        </p:spPr>
        <p:txBody>
          <a:bodyPr wrap="square" lIns="0" tIns="298450" rIns="0" bIns="0" rtlCol="0" vert="horz">
            <a:spAutoFit/>
          </a:bodyPr>
          <a:lstStyle/>
          <a:p>
            <a:pPr marL="135255">
              <a:lnSpc>
                <a:spcPct val="100000"/>
              </a:lnSpc>
              <a:spcBef>
                <a:spcPts val="2350"/>
              </a:spcBef>
            </a:pPr>
            <a:r>
              <a:rPr dirty="0" sz="6250" spc="-1115" b="1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6250">
              <a:latin typeface="Trebuchet MS"/>
              <a:cs typeface="Trebuchet MS"/>
            </a:endParaRPr>
          </a:p>
          <a:p>
            <a:pPr marL="55244">
              <a:lnSpc>
                <a:spcPct val="100000"/>
              </a:lnSpc>
              <a:spcBef>
                <a:spcPts val="2250"/>
              </a:spcBef>
            </a:pPr>
            <a:r>
              <a:rPr dirty="0" sz="6250" spc="165" b="1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6250">
              <a:latin typeface="Trebuchet MS"/>
              <a:cs typeface="Trebuchet MS"/>
            </a:endParaRPr>
          </a:p>
          <a:p>
            <a:pPr marL="55880">
              <a:lnSpc>
                <a:spcPct val="100000"/>
              </a:lnSpc>
              <a:spcBef>
                <a:spcPts val="2670"/>
              </a:spcBef>
            </a:pPr>
            <a:r>
              <a:rPr dirty="0" sz="6250" spc="130" b="1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6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60"/>
              </a:spcBef>
            </a:pPr>
            <a:r>
              <a:rPr dirty="0" sz="6250" spc="570" b="1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6250">
              <a:latin typeface="Trebuchet MS"/>
              <a:cs typeface="Trebuchet MS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850437" y="6467043"/>
            <a:ext cx="7304405" cy="959485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 marR="5080">
              <a:lnSpc>
                <a:spcPct val="91300"/>
              </a:lnSpc>
              <a:spcBef>
                <a:spcPts val="405"/>
              </a:spcBef>
            </a:pPr>
            <a:r>
              <a:rPr dirty="0" sz="2750" spc="114" b="1">
                <a:solidFill>
                  <a:srgbClr val="FFFFFF"/>
                </a:solidFill>
                <a:latin typeface="Trebuchet MS"/>
                <a:cs typeface="Trebuchet MS"/>
              </a:rPr>
              <a:t>Fourth</a:t>
            </a:r>
            <a:r>
              <a:rPr dirty="0" sz="2750" spc="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110" b="1">
                <a:solidFill>
                  <a:srgbClr val="FFFFFF"/>
                </a:solidFill>
                <a:latin typeface="Trebuchet MS"/>
                <a:cs typeface="Trebuchet MS"/>
              </a:rPr>
              <a:t>order</a:t>
            </a:r>
            <a:r>
              <a:rPr dirty="0" sz="2750" spc="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110" b="1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750" spc="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120">
                <a:solidFill>
                  <a:srgbClr val="FFFFFF"/>
                </a:solidFill>
                <a:latin typeface="Trebuchet MS"/>
                <a:cs typeface="Trebuchet MS"/>
              </a:rPr>
              <a:t>Transformative</a:t>
            </a:r>
            <a:r>
              <a:rPr dirty="0" sz="1900">
                <a:solidFill>
                  <a:srgbClr val="FFFFFF"/>
                </a:solidFill>
                <a:latin typeface="Trebuchet MS"/>
                <a:cs typeface="Trebuchet MS"/>
              </a:rPr>
              <a:t> &amp;</a:t>
            </a:r>
            <a:r>
              <a:rPr dirty="0" sz="19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Trebuchet MS"/>
                <a:cs typeface="Trebuchet MS"/>
              </a:rPr>
              <a:t>culture</a:t>
            </a:r>
            <a:r>
              <a:rPr dirty="0" sz="19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165">
                <a:solidFill>
                  <a:srgbClr val="FFFFFF"/>
                </a:solidFill>
                <a:latin typeface="Trebuchet MS"/>
                <a:cs typeface="Trebuchet MS"/>
              </a:rPr>
              <a:t>changing </a:t>
            </a:r>
            <a:r>
              <a:rPr dirty="0" sz="1900" spc="80">
                <a:solidFill>
                  <a:srgbClr val="FFFFFF"/>
                </a:solidFill>
                <a:latin typeface="Trebuchet MS"/>
                <a:cs typeface="Trebuchet MS"/>
              </a:rPr>
              <a:t>practices.</a:t>
            </a:r>
            <a:r>
              <a:rPr dirty="0" sz="1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120">
                <a:solidFill>
                  <a:srgbClr val="FFFFFF"/>
                </a:solidFill>
                <a:latin typeface="Calibri"/>
                <a:cs typeface="Calibri"/>
              </a:rPr>
              <a:t>S1/0a%*!</a:t>
            </a:r>
            <a:r>
              <a:rPr dirty="0" sz="19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130">
                <a:solidFill>
                  <a:srgbClr val="FFFFFF"/>
                </a:solidFill>
                <a:latin typeface="Calibri"/>
                <a:cs typeface="Calibri"/>
              </a:rPr>
              <a:t>Č</a:t>
            </a:r>
            <a:r>
              <a:rPr dirty="0" sz="19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50">
                <a:solidFill>
                  <a:srgbClr val="FFFFFF"/>
                </a:solidFill>
                <a:latin typeface="Calibri"/>
                <a:cs typeface="Calibri"/>
              </a:rPr>
              <a:t>,.%+.%0%6!</a:t>
            </a:r>
            <a:r>
              <a:rPr dirty="0" sz="1900" spc="114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ac0%+*/</a:t>
            </a:r>
            <a:r>
              <a:rPr dirty="0" sz="19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3%0$</a:t>
            </a:r>
            <a:r>
              <a:rPr dirty="0" sz="19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260">
                <a:solidFill>
                  <a:srgbClr val="FFFFFF"/>
                </a:solidFill>
                <a:latin typeface="Calibri"/>
                <a:cs typeface="Calibri"/>
              </a:rPr>
              <a:t>)a&amp;+.</a:t>
            </a:r>
            <a:r>
              <a:rPr dirty="0" sz="19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,+/%0%2!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1960"/>
              </a:lnSpc>
            </a:pPr>
            <a:r>
              <a:rPr dirty="0" sz="1900" spc="185">
                <a:solidFill>
                  <a:srgbClr val="FFFFFF"/>
                </a:solidFill>
                <a:latin typeface="Calibri"/>
                <a:cs typeface="Calibri"/>
              </a:rPr>
              <a:t>%),ac0ċ</a:t>
            </a:r>
            <a:r>
              <a:rPr dirty="0" sz="19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320">
                <a:solidFill>
                  <a:srgbClr val="FFFFFF"/>
                </a:solidFill>
                <a:latin typeface="Calibri"/>
                <a:cs typeface="Calibri"/>
              </a:rPr>
              <a:t>S0a*</a:t>
            </a:r>
            <a:r>
              <a:rPr dirty="0" sz="19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25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19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210">
                <a:solidFill>
                  <a:srgbClr val="FFFFFF"/>
                </a:solidFill>
                <a:latin typeface="Calibri"/>
                <a:cs typeface="Calibri"/>
              </a:rPr>
              <a:t>a/</a:t>
            </a:r>
            <a:r>
              <a:rPr dirty="0" sz="19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60">
                <a:solidFill>
                  <a:srgbClr val="FFFFFF"/>
                </a:solidFill>
                <a:latin typeface="Calibri"/>
                <a:cs typeface="Calibri"/>
              </a:rPr>
              <a:t>"1((5</a:t>
            </a:r>
            <a:r>
              <a:rPr dirty="0" sz="19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415">
                <a:solidFill>
                  <a:srgbClr val="FFFFFF"/>
                </a:solidFill>
                <a:latin typeface="Calibri"/>
                <a:cs typeface="Calibri"/>
              </a:rPr>
              <a:t>.!/+1.c!</a:t>
            </a:r>
            <a:r>
              <a:rPr dirty="0" sz="1900" spc="204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900" spc="530">
                <a:solidFill>
                  <a:srgbClr val="FFFFFF"/>
                </a:solidFill>
                <a:latin typeface="Calibri"/>
                <a:cs typeface="Calibri"/>
              </a:rPr>
              <a:t>a*</a:t>
            </a:r>
            <a:r>
              <a:rPr dirty="0" sz="1900" spc="20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900" spc="-65">
                <a:solidFill>
                  <a:srgbClr val="FFFFFF"/>
                </a:solidFill>
                <a:latin typeface="Calibri"/>
                <a:cs typeface="Calibri"/>
              </a:rPr>
              <a:t>%*/0%010%+*ġ3%</a:t>
            </a:r>
            <a:r>
              <a:rPr dirty="0" sz="19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Calibri"/>
                <a:cs typeface="Calibri"/>
              </a:rPr>
              <a:t>!ċ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596442" y="441404"/>
            <a:ext cx="10732770" cy="1758314"/>
          </a:xfrm>
          <a:prstGeom prst="rect"/>
        </p:spPr>
        <p:txBody>
          <a:bodyPr wrap="square" lIns="0" tIns="1568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dirty="0" sz="2850" spc="350" b="1">
                <a:solidFill>
                  <a:srgbClr val="FFFFFF"/>
                </a:solidFill>
                <a:latin typeface="Trebuchet MS"/>
                <a:cs typeface="Trebuchet MS"/>
              </a:rPr>
              <a:t>ASSESSING</a:t>
            </a:r>
            <a:r>
              <a:rPr dirty="0" sz="2850" spc="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50" spc="75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50" spc="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50" spc="26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50" spc="260" b="1">
                <a:solidFill>
                  <a:srgbClr val="FFFFFF"/>
                </a:solidFill>
                <a:latin typeface="Trebuchet MS"/>
                <a:cs typeface="Trebuchet MS"/>
              </a:rPr>
              <a:t>VOLUTION</a:t>
            </a:r>
            <a:r>
              <a:rPr dirty="0" sz="2850" spc="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50" spc="325" b="1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2850" spc="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50" spc="46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850" spc="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50" spc="285" b="1">
                <a:solidFill>
                  <a:srgbClr val="FFFFFF"/>
                </a:solidFill>
                <a:latin typeface="Trebuchet MS"/>
                <a:cs typeface="Trebuchet MS"/>
              </a:rPr>
              <a:t>DIVERSITY</a:t>
            </a:r>
            <a:r>
              <a:rPr dirty="0" sz="2850" spc="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50" spc="290" b="1">
                <a:solidFill>
                  <a:srgbClr val="FFFFFF"/>
                </a:solidFill>
                <a:latin typeface="Trebuchet MS"/>
                <a:cs typeface="Trebuchet MS"/>
              </a:rPr>
              <a:t>PRACTICE</a:t>
            </a:r>
            <a:endParaRPr sz="2850">
              <a:latin typeface="Trebuchet MS"/>
              <a:cs typeface="Trebuchet MS"/>
            </a:endParaRPr>
          </a:p>
          <a:p>
            <a:pPr algn="just" marL="173355" marR="1236980">
              <a:lnSpc>
                <a:spcPct val="117700"/>
              </a:lnSpc>
              <a:spcBef>
                <a:spcPts val="395"/>
              </a:spcBef>
            </a:pPr>
            <a:r>
              <a:rPr dirty="0" sz="2050" spc="10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050" spc="-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2050" spc="8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2050" spc="-3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2050" spc="27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50" spc="-3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2050" spc="65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dirty="0" sz="2050" spc="-3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2050" spc="155">
                <a:solidFill>
                  <a:srgbClr val="FFFFFF"/>
                </a:solidFill>
                <a:latin typeface="Arial"/>
                <a:cs typeface="Arial"/>
              </a:rPr>
              <a:t>developed</a:t>
            </a:r>
            <a:r>
              <a:rPr dirty="0" sz="2050" spc="-3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205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50">
                <a:solidFill>
                  <a:srgbClr val="FFFFFF"/>
                </a:solidFill>
                <a:latin typeface="Meiryo UI"/>
                <a:cs typeface="Meiryo UI"/>
              </a:rPr>
              <a:t>*</a:t>
            </a:r>
            <a:r>
              <a:rPr dirty="0" sz="2050" spc="390">
                <a:solidFill>
                  <a:srgbClr val="FFFFFF"/>
                </a:solidFill>
                <a:latin typeface="Meiryo UI"/>
                <a:cs typeface="Meiryo UI"/>
              </a:rPr>
              <a:t> </a:t>
            </a:r>
            <a:r>
              <a:rPr dirty="0" sz="2050" spc="140">
                <a:solidFill>
                  <a:srgbClr val="FFFFFF"/>
                </a:solidFill>
                <a:latin typeface="Arial"/>
                <a:cs typeface="Arial"/>
              </a:rPr>
              <a:t>unique</a:t>
            </a:r>
            <a:r>
              <a:rPr dirty="0" sz="2050" spc="-3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2050" spc="160">
                <a:solidFill>
                  <a:srgbClr val="FFFFFF"/>
                </a:solidFill>
                <a:latin typeface="Arial"/>
                <a:cs typeface="Arial"/>
              </a:rPr>
              <a:t>numbering</a:t>
            </a:r>
            <a:r>
              <a:rPr dirty="0" sz="2050" spc="-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2050" spc="135">
                <a:solidFill>
                  <a:srgbClr val="FFFFFF"/>
                </a:solidFill>
                <a:latin typeface="Arial"/>
                <a:cs typeface="Arial"/>
              </a:rPr>
              <a:t>sequencing</a:t>
            </a:r>
            <a:r>
              <a:rPr dirty="0" sz="2050" spc="-3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2050" spc="120">
                <a:solidFill>
                  <a:srgbClr val="FFFFFF"/>
                </a:solidFill>
                <a:latin typeface="Arial"/>
                <a:cs typeface="Arial"/>
              </a:rPr>
              <a:t>designatio</a:t>
            </a:r>
            <a:r>
              <a:rPr dirty="0" sz="2050" spc="12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5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50" spc="175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05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50" spc="125">
                <a:solidFill>
                  <a:srgbClr val="FFFFFF"/>
                </a:solidFill>
                <a:latin typeface="Arial"/>
                <a:cs typeface="Arial"/>
              </a:rPr>
              <a:t>indicates</a:t>
            </a:r>
            <a:r>
              <a:rPr dirty="0" sz="205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50" spc="16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5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50" spc="145">
                <a:solidFill>
                  <a:srgbClr val="FFFFFF"/>
                </a:solidFill>
                <a:latin typeface="Arial"/>
                <a:cs typeface="Arial"/>
              </a:rPr>
              <a:t>degree</a:t>
            </a:r>
            <a:r>
              <a:rPr dirty="0" sz="205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50" spc="18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5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50" spc="70">
                <a:solidFill>
                  <a:srgbClr val="FFFFFF"/>
                </a:solidFill>
                <a:latin typeface="Calibri"/>
                <a:cs typeface="Calibri"/>
              </a:rPr>
              <a:t>/0.a0!#%c</a:t>
            </a:r>
            <a:r>
              <a:rPr dirty="0" sz="2050" spc="48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50" spc="150">
                <a:solidFill>
                  <a:srgbClr val="FFFFFF"/>
                </a:solidFill>
                <a:latin typeface="Arial"/>
                <a:cs typeface="Arial"/>
              </a:rPr>
              <a:t>evolution</a:t>
            </a:r>
            <a:r>
              <a:rPr dirty="0" sz="205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50" spc="18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5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50" spc="5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5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50" spc="150">
                <a:solidFill>
                  <a:srgbClr val="FFFFFF"/>
                </a:solidFill>
                <a:latin typeface="Arial"/>
                <a:cs typeface="Arial"/>
              </a:rPr>
              <a:t>diversity</a:t>
            </a:r>
            <a:r>
              <a:rPr dirty="0" sz="205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50" spc="185">
                <a:solidFill>
                  <a:srgbClr val="FFFFFF"/>
                </a:solidFill>
                <a:latin typeface="Arial"/>
                <a:cs typeface="Arial"/>
              </a:rPr>
              <a:t>effort</a:t>
            </a:r>
            <a:r>
              <a:rPr dirty="0" sz="2050" spc="185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205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50" spc="15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r>
              <a:rPr dirty="0" sz="20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50" spc="114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50" spc="150">
                <a:solidFill>
                  <a:srgbClr val="FFFFFF"/>
                </a:solidFill>
                <a:latin typeface="Arial"/>
                <a:cs typeface="Arial"/>
              </a:rPr>
              <a:t>terms</a:t>
            </a:r>
            <a:r>
              <a:rPr dirty="0" sz="205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50" spc="18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50" spc="16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50" spc="140">
                <a:solidFill>
                  <a:srgbClr val="FFFFFF"/>
                </a:solidFill>
                <a:latin typeface="Arial"/>
                <a:cs typeface="Arial"/>
              </a:rPr>
              <a:t>following:</a:t>
            </a:r>
            <a:endParaRPr sz="20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757554" y="7866900"/>
            <a:ext cx="9116695" cy="1056640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1900" spc="114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r>
              <a:rPr dirty="0" sz="19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130">
                <a:solidFill>
                  <a:srgbClr val="FFFFFF"/>
                </a:solidFill>
                <a:latin typeface="Trebuchet MS"/>
                <a:cs typeface="Trebuchet MS"/>
              </a:rPr>
              <a:t>These</a:t>
            </a:r>
            <a:r>
              <a:rPr dirty="0" sz="19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125">
                <a:solidFill>
                  <a:srgbClr val="FFFFFF"/>
                </a:solidFill>
                <a:latin typeface="Trebuchet MS"/>
                <a:cs typeface="Trebuchet MS"/>
              </a:rPr>
              <a:t>categories</a:t>
            </a:r>
            <a:r>
              <a:rPr dirty="0" sz="19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120">
                <a:solidFill>
                  <a:srgbClr val="FFFFFF"/>
                </a:solidFill>
                <a:latin typeface="Trebuchet MS"/>
                <a:cs typeface="Trebuchet MS"/>
              </a:rPr>
              <a:t>remake</a:t>
            </a:r>
            <a:r>
              <a:rPr dirty="0" sz="19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10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9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135">
                <a:solidFill>
                  <a:srgbClr val="FFFFFF"/>
                </a:solidFill>
                <a:latin typeface="Trebuchet MS"/>
                <a:cs typeface="Trebuchet MS"/>
              </a:rPr>
              <a:t>notion</a:t>
            </a:r>
            <a:r>
              <a:rPr dirty="0" sz="19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12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9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120">
                <a:solidFill>
                  <a:srgbClr val="FFFFFF"/>
                </a:solidFill>
                <a:latin typeface="Trebuchet MS"/>
                <a:cs typeface="Trebuchet MS"/>
              </a:rPr>
              <a:t>“business</a:t>
            </a:r>
            <a:r>
              <a:rPr dirty="0" sz="19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15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19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rebuchet MS"/>
                <a:cs typeface="Trebuchet MS"/>
              </a:rPr>
              <a:t>usual.”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ts val="2260"/>
              </a:lnSpc>
              <a:spcBef>
                <a:spcPts val="660"/>
              </a:spcBef>
            </a:pPr>
            <a:r>
              <a:rPr dirty="0" baseline="1461" sz="2850" spc="172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r>
              <a:rPr dirty="0" baseline="1461" sz="2850" spc="-37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13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9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165">
                <a:solidFill>
                  <a:srgbClr val="FFFFFF"/>
                </a:solidFill>
                <a:latin typeface="Trebuchet MS"/>
                <a:cs typeface="Trebuchet MS"/>
              </a:rPr>
              <a:t>goal</a:t>
            </a:r>
            <a:r>
              <a:rPr dirty="0" sz="19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9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9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13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9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15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dirty="0" sz="19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204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345">
                <a:solidFill>
                  <a:srgbClr val="FFFFFF"/>
                </a:solidFill>
                <a:latin typeface="Calibri"/>
                <a:cs typeface="Calibri"/>
              </a:rPr>
              <a:t>ba(a*c!</a:t>
            </a:r>
            <a:r>
              <a:rPr dirty="0" sz="1900" spc="15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900" spc="530">
                <a:solidFill>
                  <a:srgbClr val="FFFFFF"/>
                </a:solidFill>
                <a:latin typeface="Calibri"/>
                <a:cs typeface="Calibri"/>
              </a:rPr>
              <a:t>a*</a:t>
            </a:r>
            <a:r>
              <a:rPr dirty="0" sz="1900" spc="18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900" spc="-30">
                <a:solidFill>
                  <a:srgbClr val="FFFFFF"/>
                </a:solidFill>
                <a:latin typeface="Calibri"/>
                <a:cs typeface="Calibri"/>
              </a:rPr>
              <a:t>Ŏb1%(</a:t>
            </a:r>
            <a:r>
              <a:rPr dirty="0" sz="19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%*#Ŏ</a:t>
            </a:r>
            <a:r>
              <a:rPr dirty="0" sz="19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220">
                <a:solidFill>
                  <a:srgbClr val="FFFFFF"/>
                </a:solidFill>
                <a:latin typeface="Calibri"/>
                <a:cs typeface="Calibri"/>
              </a:rPr>
              <a:t>.!,.!/!*0a0%+*</a:t>
            </a:r>
            <a:r>
              <a:rPr dirty="0" sz="19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125">
                <a:solidFill>
                  <a:srgbClr val="FFFFFF"/>
                </a:solidFill>
                <a:latin typeface="Calibri"/>
                <a:cs typeface="Calibri"/>
              </a:rPr>
              <a:t>+"</a:t>
            </a:r>
            <a:r>
              <a:rPr dirty="0" sz="1900" spc="7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900" spc="45">
                <a:solidFill>
                  <a:srgbClr val="FFFFFF"/>
                </a:solidFill>
                <a:latin typeface="Calibri"/>
                <a:cs typeface="Calibri"/>
              </a:rPr>
              <a:t>%2!./%05</a:t>
            </a:r>
            <a:endParaRPr sz="1900">
              <a:latin typeface="Calibri"/>
              <a:cs typeface="Calibri"/>
            </a:endParaRPr>
          </a:p>
          <a:p>
            <a:pPr marL="188595">
              <a:lnSpc>
                <a:spcPts val="2260"/>
              </a:lnSpc>
            </a:pPr>
            <a:r>
              <a:rPr dirty="0" sz="1900" spc="155">
                <a:solidFill>
                  <a:srgbClr val="FFFFFF"/>
                </a:solidFill>
                <a:latin typeface="Calibri"/>
                <a:cs typeface="Calibri"/>
              </a:rPr>
              <a:t>!""+.0/</a:t>
            </a:r>
            <a:r>
              <a:rPr dirty="0" sz="19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260">
                <a:solidFill>
                  <a:srgbClr val="FFFFFF"/>
                </a:solidFill>
                <a:latin typeface="Calibri"/>
                <a:cs typeface="Calibri"/>
              </a:rPr>
              <a:t>ac.+//</a:t>
            </a:r>
            <a:r>
              <a:rPr dirty="0" sz="19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a((</a:t>
            </a:r>
            <a:r>
              <a:rPr dirty="0" sz="19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300">
                <a:solidFill>
                  <a:srgbClr val="FFFFFF"/>
                </a:solidFill>
                <a:latin typeface="Calibri"/>
                <a:cs typeface="Calibri"/>
              </a:rPr>
              <a:t>c$a*#!</a:t>
            </a:r>
            <a:r>
              <a:rPr dirty="0" sz="19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355">
                <a:solidFill>
                  <a:srgbClr val="FFFFFF"/>
                </a:solidFill>
                <a:latin typeface="Calibri"/>
                <a:cs typeface="Calibri"/>
              </a:rPr>
              <a:t>+.</a:t>
            </a:r>
            <a:r>
              <a:rPr dirty="0" sz="1900" spc="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305">
                <a:solidFill>
                  <a:srgbClr val="FFFFFF"/>
                </a:solidFill>
                <a:latin typeface="Calibri"/>
                <a:cs typeface="Calibri"/>
              </a:rPr>
              <a:t>!./ċ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2044699"/>
              <a:ext cx="4787900" cy="7366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2539999"/>
              <a:ext cx="1511300" cy="7239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700" y="3352800"/>
              <a:ext cx="457200" cy="4572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900" y="3213099"/>
              <a:ext cx="3632200" cy="7366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900" y="3695700"/>
              <a:ext cx="4508500" cy="7366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6600" y="4178300"/>
              <a:ext cx="4546600" cy="7366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700" y="5003800"/>
              <a:ext cx="457200" cy="4572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000" y="4864100"/>
              <a:ext cx="4165600" cy="7366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700" y="5346700"/>
              <a:ext cx="1536700" cy="6731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700" y="6172200"/>
              <a:ext cx="457200" cy="4572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0400" y="6032500"/>
              <a:ext cx="3911600" cy="6731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00" y="6515100"/>
              <a:ext cx="4191000" cy="7366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700" y="7340600"/>
              <a:ext cx="457200" cy="4572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0400" y="7200900"/>
              <a:ext cx="4292600" cy="6731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0400" y="7683500"/>
              <a:ext cx="4241800" cy="73660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0400" y="8166099"/>
              <a:ext cx="1485900" cy="673100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481706" y="2032000"/>
            <a:ext cx="4596130" cy="66344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3335" marR="127635">
              <a:lnSpc>
                <a:spcPts val="3800"/>
              </a:lnSpc>
              <a:spcBef>
                <a:spcPts val="260"/>
              </a:spcBef>
            </a:pPr>
            <a:r>
              <a:rPr dirty="0" sz="3200">
                <a:solidFill>
                  <a:srgbClr val="00ADFF"/>
                </a:solidFill>
                <a:latin typeface="Verdana"/>
                <a:cs typeface="Verdana"/>
              </a:rPr>
              <a:t>Overall</a:t>
            </a:r>
            <a:r>
              <a:rPr dirty="0" sz="3200" spc="-125">
                <a:solidFill>
                  <a:srgbClr val="00AD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00ADFF"/>
                </a:solidFill>
                <a:latin typeface="Verdana"/>
                <a:cs typeface="Verdana"/>
              </a:rPr>
              <a:t>Change</a:t>
            </a:r>
            <a:r>
              <a:rPr dirty="0" sz="3200" spc="-120">
                <a:solidFill>
                  <a:srgbClr val="00AD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00ADFF"/>
                </a:solidFill>
                <a:latin typeface="Verdana"/>
                <a:cs typeface="Verdana"/>
              </a:rPr>
              <a:t>Order Stage</a:t>
            </a:r>
            <a:endParaRPr sz="3200">
              <a:latin typeface="Verdana"/>
              <a:cs typeface="Verdana"/>
            </a:endParaRPr>
          </a:p>
          <a:p>
            <a:pPr marL="368935" marR="5080" indent="-356870">
              <a:lnSpc>
                <a:spcPts val="3800"/>
              </a:lnSpc>
              <a:spcBef>
                <a:spcPts val="1600"/>
              </a:spcBef>
              <a:buFont typeface="Arial"/>
              <a:buChar char="•"/>
              <a:tabLst>
                <a:tab pos="368935" algn="l"/>
              </a:tabLst>
            </a:pPr>
            <a:r>
              <a:rPr dirty="0" sz="3200" spc="135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32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dirty="0" sz="32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stage</a:t>
            </a:r>
            <a:r>
              <a:rPr dirty="0" sz="32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dirty="0" sz="3200" spc="-1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campus</a:t>
            </a:r>
            <a:r>
              <a:rPr dirty="0" sz="3200" spc="-1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toward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r>
              <a:rPr dirty="0" sz="32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excellence?</a:t>
            </a:r>
            <a:endParaRPr sz="3200">
              <a:latin typeface="Verdana"/>
              <a:cs typeface="Verdana"/>
            </a:endParaRPr>
          </a:p>
          <a:p>
            <a:pPr marL="278765" marR="474980" indent="-266700">
              <a:lnSpc>
                <a:spcPts val="3800"/>
              </a:lnSpc>
              <a:spcBef>
                <a:spcPts val="1600"/>
              </a:spcBef>
              <a:buFont typeface="Arial"/>
              <a:buChar char="•"/>
              <a:tabLst>
                <a:tab pos="280035" algn="l"/>
              </a:tabLst>
            </a:pPr>
            <a:r>
              <a:rPr dirty="0" sz="3200" spc="90">
                <a:solidFill>
                  <a:srgbClr val="FFFFFF"/>
                </a:solidFill>
                <a:latin typeface="Verdana"/>
                <a:cs typeface="Verdana"/>
              </a:rPr>
              <a:t>Action</a:t>
            </a:r>
            <a:r>
              <a:rPr dirty="0" sz="320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Stage</a:t>
            </a:r>
            <a:r>
              <a:rPr dirty="0" sz="320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45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32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Verdana"/>
                <a:cs typeface="Verdana"/>
              </a:rPr>
              <a:t>2nd </a:t>
            </a:r>
            <a:r>
              <a:rPr dirty="0" sz="3200" spc="-25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Order</a:t>
            </a:r>
            <a:endParaRPr sz="3200">
              <a:latin typeface="Verdana"/>
              <a:cs typeface="Verdana"/>
            </a:endParaRPr>
          </a:p>
          <a:p>
            <a:pPr marL="278765" marR="432434" indent="-266700">
              <a:lnSpc>
                <a:spcPts val="3800"/>
              </a:lnSpc>
              <a:spcBef>
                <a:spcPts val="1600"/>
              </a:spcBef>
              <a:buFont typeface="Arial"/>
              <a:buChar char="•"/>
              <a:tabLst>
                <a:tab pos="280035" algn="l"/>
              </a:tabLst>
            </a:pP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Between</a:t>
            </a:r>
            <a:r>
              <a:rPr dirty="0" sz="32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action</a:t>
            </a:r>
            <a:r>
              <a:rPr dirty="0" sz="32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0">
                <a:solidFill>
                  <a:srgbClr val="FFFFFF"/>
                </a:solidFill>
                <a:latin typeface="Verdana"/>
                <a:cs typeface="Verdana"/>
              </a:rPr>
              <a:t>&amp; </a:t>
            </a:r>
            <a:r>
              <a:rPr dirty="0" sz="3200" spc="-5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impact</a:t>
            </a:r>
            <a:r>
              <a:rPr dirty="0" sz="3200" spc="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40">
                <a:solidFill>
                  <a:srgbClr val="FFFFFF"/>
                </a:solidFill>
                <a:latin typeface="Verdana"/>
                <a:cs typeface="Verdana"/>
              </a:rPr>
              <a:t>assessment</a:t>
            </a:r>
            <a:endParaRPr sz="3200">
              <a:latin typeface="Verdana"/>
              <a:cs typeface="Verdana"/>
            </a:endParaRPr>
          </a:p>
          <a:p>
            <a:pPr algn="just" marL="278765" marR="322580" indent="-266700">
              <a:lnSpc>
                <a:spcPts val="3800"/>
              </a:lnSpc>
              <a:spcBef>
                <a:spcPts val="1580"/>
              </a:spcBef>
              <a:buFont typeface="Arial"/>
              <a:buChar char="•"/>
              <a:tabLst>
                <a:tab pos="280035" algn="l"/>
              </a:tabLst>
            </a:pPr>
            <a:r>
              <a:rPr dirty="0" sz="3200" spc="60">
                <a:solidFill>
                  <a:srgbClr val="FFFFFF"/>
                </a:solidFill>
                <a:latin typeface="Verdana"/>
                <a:cs typeface="Verdana"/>
              </a:rPr>
              <a:t>Need</a:t>
            </a:r>
            <a:r>
              <a:rPr dirty="0" sz="320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dirty="0" sz="320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traction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32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strategic</a:t>
            </a:r>
            <a:r>
              <a:rPr dirty="0" sz="32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priority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3200" spc="-20">
                <a:solidFill>
                  <a:srgbClr val="FFFFFF"/>
                </a:solidFill>
                <a:latin typeface="Verdana"/>
                <a:cs typeface="Verdana"/>
              </a:rPr>
              <a:t>mode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048500" y="3086100"/>
            <a:ext cx="45021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r>
              <a:rPr dirty="0" sz="18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Change</a:t>
            </a:r>
            <a:r>
              <a:rPr dirty="0" sz="18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Order</a:t>
            </a:r>
            <a:r>
              <a:rPr dirty="0" sz="18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Sequence</a:t>
            </a:r>
            <a:r>
              <a:rPr dirty="0" sz="18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(All)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197600" y="5765800"/>
            <a:ext cx="3454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90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607300" y="5765800"/>
            <a:ext cx="4495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30">
                <a:solidFill>
                  <a:srgbClr val="FFFFFF"/>
                </a:solidFill>
                <a:latin typeface="Verdana"/>
                <a:cs typeface="Verdana"/>
              </a:rPr>
              <a:t>25%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067800" y="5765800"/>
            <a:ext cx="4718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70">
                <a:solidFill>
                  <a:srgbClr val="FFFFFF"/>
                </a:solidFill>
                <a:latin typeface="Verdana"/>
                <a:cs typeface="Verdana"/>
              </a:rPr>
              <a:t>50%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0541000" y="5765800"/>
            <a:ext cx="4432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45">
                <a:solidFill>
                  <a:srgbClr val="FFFFFF"/>
                </a:solidFill>
                <a:latin typeface="Verdana"/>
                <a:cs typeface="Verdana"/>
              </a:rPr>
              <a:t>75%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1950700" y="5765800"/>
            <a:ext cx="5727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10">
                <a:solidFill>
                  <a:srgbClr val="FFFFFF"/>
                </a:solidFill>
                <a:latin typeface="Verdana"/>
                <a:cs typeface="Verdana"/>
              </a:rPr>
              <a:t>100%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6388100" y="3835400"/>
            <a:ext cx="5842000" cy="1651000"/>
            <a:chOff x="6388100" y="3835400"/>
            <a:chExt cx="5842000" cy="1651000"/>
          </a:xfrm>
        </p:grpSpPr>
        <p:sp>
          <p:nvSpPr>
            <p:cNvPr id="27" name="object 27" descr=""/>
            <p:cNvSpPr/>
            <p:nvPr/>
          </p:nvSpPr>
          <p:spPr>
            <a:xfrm>
              <a:off x="6413500" y="3835400"/>
              <a:ext cx="5816600" cy="1651000"/>
            </a:xfrm>
            <a:custGeom>
              <a:avLst/>
              <a:gdLst/>
              <a:ahLst/>
              <a:cxnLst/>
              <a:rect l="l" t="t" r="r" b="b"/>
              <a:pathLst>
                <a:path w="5816600" h="1651000">
                  <a:moveTo>
                    <a:pt x="5816600" y="0"/>
                  </a:moveTo>
                  <a:lnTo>
                    <a:pt x="0" y="0"/>
                  </a:lnTo>
                  <a:lnTo>
                    <a:pt x="0" y="1651000"/>
                  </a:lnTo>
                  <a:lnTo>
                    <a:pt x="5816600" y="1651000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3B9BD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747500" y="4559300"/>
              <a:ext cx="457200" cy="20320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88100" y="4559300"/>
              <a:ext cx="279400" cy="203200"/>
            </a:xfrm>
            <a:prstGeom prst="rect">
              <a:avLst/>
            </a:prstGeom>
          </p:spPr>
        </p:pic>
      </p:grpSp>
      <p:graphicFrame>
        <p:nvGraphicFramePr>
          <p:cNvPr id="30" name="object 30" descr=""/>
          <p:cNvGraphicFramePr>
            <a:graphicFrameLocks noGrp="1"/>
          </p:cNvGraphicFramePr>
          <p:nvPr/>
        </p:nvGraphicFramePr>
        <p:xfrm>
          <a:off x="6362699" y="3568699"/>
          <a:ext cx="5975350" cy="2178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1450"/>
                <a:gridCol w="1473200"/>
                <a:gridCol w="1460500"/>
                <a:gridCol w="1473200"/>
              </a:tblGrid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8B8B8"/>
                      </a:solidFill>
                      <a:prstDash val="solid"/>
                    </a:lnL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8B8B8"/>
                      </a:solidFill>
                      <a:prstDash val="solid"/>
                    </a:lnL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8B8B8"/>
                      </a:solidFill>
                      <a:prstDash val="solid"/>
                    </a:lnL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</a:tr>
              <a:tr h="165100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tabLst>
                          <a:tab pos="5371465" algn="l"/>
                        </a:tabLst>
                      </a:pPr>
                      <a:r>
                        <a:rPr dirty="0" sz="1600" spc="-409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1%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6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99%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57150">
                      <a:solidFill>
                        <a:srgbClr val="EE4322"/>
                      </a:solidFill>
                      <a:prstDash val="solid"/>
                    </a:lnL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60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8B8B8"/>
                      </a:solidFill>
                      <a:prstDash val="solid"/>
                    </a:lnL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8B8B8"/>
                      </a:solidFill>
                      <a:prstDash val="solid"/>
                    </a:lnL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8B8B8"/>
                      </a:solidFill>
                      <a:prstDash val="solid"/>
                    </a:lnL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  <p:sp>
        <p:nvSpPr>
          <p:cNvPr id="31" name="object 31" descr=""/>
          <p:cNvSpPr/>
          <p:nvPr/>
        </p:nvSpPr>
        <p:spPr>
          <a:xfrm>
            <a:off x="7264400" y="6502400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165100" y="0"/>
                </a:moveTo>
                <a:lnTo>
                  <a:pt x="0" y="0"/>
                </a:lnTo>
                <a:lnTo>
                  <a:pt x="0" y="165100"/>
                </a:lnTo>
                <a:lnTo>
                  <a:pt x="165100" y="165100"/>
                </a:lnTo>
                <a:lnTo>
                  <a:pt x="165100" y="0"/>
                </a:lnTo>
                <a:close/>
              </a:path>
            </a:pathLst>
          </a:custGeom>
          <a:solidFill>
            <a:srgbClr val="EE4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9258300" y="6502400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165100" y="0"/>
                </a:moveTo>
                <a:lnTo>
                  <a:pt x="0" y="0"/>
                </a:lnTo>
                <a:lnTo>
                  <a:pt x="0" y="165100"/>
                </a:lnTo>
                <a:lnTo>
                  <a:pt x="165100" y="165100"/>
                </a:lnTo>
                <a:lnTo>
                  <a:pt x="165100" y="0"/>
                </a:lnTo>
                <a:close/>
              </a:path>
            </a:pathLst>
          </a:custGeom>
          <a:solidFill>
            <a:srgbClr val="3B9BD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3" name="object 33" descr=""/>
          <p:cNvGrpSpPr/>
          <p:nvPr/>
        </p:nvGrpSpPr>
        <p:grpSpPr>
          <a:xfrm>
            <a:off x="6896100" y="508000"/>
            <a:ext cx="5549900" cy="6362700"/>
            <a:chOff x="6896100" y="508000"/>
            <a:chExt cx="5549900" cy="6362700"/>
          </a:xfrm>
        </p:grpSpPr>
        <p:sp>
          <p:nvSpPr>
            <p:cNvPr id="34" name="object 34" descr=""/>
            <p:cNvSpPr/>
            <p:nvPr/>
          </p:nvSpPr>
          <p:spPr>
            <a:xfrm>
              <a:off x="7264400" y="6705600"/>
              <a:ext cx="165100" cy="165100"/>
            </a:xfrm>
            <a:custGeom>
              <a:avLst/>
              <a:gdLst/>
              <a:ahLst/>
              <a:cxnLst/>
              <a:rect l="l" t="t" r="r" b="b"/>
              <a:pathLst>
                <a:path w="165100" h="165100">
                  <a:moveTo>
                    <a:pt x="165100" y="0"/>
                  </a:moveTo>
                  <a:lnTo>
                    <a:pt x="0" y="0"/>
                  </a:lnTo>
                  <a:lnTo>
                    <a:pt x="0" y="165100"/>
                  </a:lnTo>
                  <a:lnTo>
                    <a:pt x="165100" y="165100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258300" y="6705600"/>
              <a:ext cx="165100" cy="165100"/>
            </a:xfrm>
            <a:custGeom>
              <a:avLst/>
              <a:gdLst/>
              <a:ahLst/>
              <a:cxnLst/>
              <a:rect l="l" t="t" r="r" b="b"/>
              <a:pathLst>
                <a:path w="165100" h="165100">
                  <a:moveTo>
                    <a:pt x="165100" y="0"/>
                  </a:moveTo>
                  <a:lnTo>
                    <a:pt x="0" y="0"/>
                  </a:lnTo>
                  <a:lnTo>
                    <a:pt x="0" y="165100"/>
                  </a:lnTo>
                  <a:lnTo>
                    <a:pt x="165100" y="165100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FCB61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96100" y="508000"/>
              <a:ext cx="5549900" cy="91440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46900" y="1066800"/>
              <a:ext cx="5499100" cy="914400"/>
            </a:xfrm>
            <a:prstGeom prst="rect">
              <a:avLst/>
            </a:prstGeom>
          </p:spPr>
        </p:pic>
      </p:grpSp>
      <p:sp>
        <p:nvSpPr>
          <p:cNvPr id="38" name="object 38" descr=""/>
          <p:cNvSpPr txBox="1"/>
          <p:nvPr/>
        </p:nvSpPr>
        <p:spPr>
          <a:xfrm>
            <a:off x="7543800" y="6426200"/>
            <a:ext cx="1400810" cy="47244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50800" marR="5080" indent="-38100">
              <a:lnSpc>
                <a:spcPts val="1600"/>
              </a:lnSpc>
              <a:spcBef>
                <a:spcPts val="420"/>
              </a:spcBef>
            </a:pPr>
            <a:r>
              <a:rPr dirty="0" sz="1600" spc="-145">
                <a:solidFill>
                  <a:srgbClr val="FFFFFF"/>
                </a:solidFill>
                <a:latin typeface="Verdana"/>
                <a:cs typeface="Verdana"/>
              </a:rPr>
              <a:t>1st</a:t>
            </a:r>
            <a:r>
              <a:rPr dirty="0" sz="16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Order</a:t>
            </a:r>
            <a:r>
              <a:rPr dirty="0" sz="16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00">
                <a:solidFill>
                  <a:srgbClr val="FFFFFF"/>
                </a:solidFill>
                <a:latin typeface="Verdana"/>
                <a:cs typeface="Verdana"/>
              </a:rPr>
              <a:t>(16)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3rd</a:t>
            </a:r>
            <a:r>
              <a:rPr dirty="0" sz="16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Order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9537700" y="6426200"/>
            <a:ext cx="1797050" cy="47244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420"/>
              </a:spcBef>
            </a:pP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2nd</a:t>
            </a:r>
            <a:r>
              <a:rPr dirty="0" sz="16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Order</a:t>
            </a:r>
            <a:r>
              <a:rPr dirty="0" sz="16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Verdana"/>
                <a:cs typeface="Verdana"/>
              </a:rPr>
              <a:t>(1950)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4th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 Order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770" rIns="0" bIns="0" rtlCol="0" vert="horz">
            <a:spAutoFit/>
          </a:bodyPr>
          <a:lstStyle/>
          <a:p>
            <a:pPr marL="1234440" marR="5080" indent="-55880">
              <a:lnSpc>
                <a:spcPct val="75500"/>
              </a:lnSpc>
              <a:spcBef>
                <a:spcPts val="1510"/>
              </a:spcBef>
            </a:pPr>
            <a:r>
              <a:rPr dirty="0" spc="-195"/>
              <a:t>IU</a:t>
            </a:r>
            <a:r>
              <a:rPr dirty="0" spc="-250"/>
              <a:t> </a:t>
            </a:r>
            <a:r>
              <a:rPr dirty="0" spc="35"/>
              <a:t>Bloomington’s </a:t>
            </a:r>
            <a:r>
              <a:rPr dirty="0"/>
              <a:t>Diversity</a:t>
            </a:r>
            <a:r>
              <a:rPr dirty="0" spc="-295"/>
              <a:t> </a:t>
            </a:r>
            <a:r>
              <a:rPr dirty="0" spc="100"/>
              <a:t>Actions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100" y="2247899"/>
              <a:ext cx="3467100" cy="7366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" y="2730499"/>
              <a:ext cx="2832100" cy="7366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3543300"/>
              <a:ext cx="457200" cy="4572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0" y="3416300"/>
              <a:ext cx="2006600" cy="6731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4700" y="3898900"/>
              <a:ext cx="2603500" cy="6731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4700" y="4381500"/>
              <a:ext cx="2844800" cy="7366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" y="5194300"/>
              <a:ext cx="457200" cy="4572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2000" y="5067300"/>
              <a:ext cx="2387600" cy="6731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4700" y="5549900"/>
              <a:ext cx="2438400" cy="7366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4700" y="6032500"/>
              <a:ext cx="3314700" cy="7366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4700" y="6515100"/>
              <a:ext cx="2120900" cy="736600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520700" y="2235200"/>
            <a:ext cx="3379470" cy="47802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226695">
              <a:lnSpc>
                <a:spcPts val="3800"/>
              </a:lnSpc>
              <a:spcBef>
                <a:spcPts val="260"/>
              </a:spcBef>
            </a:pPr>
            <a:r>
              <a:rPr dirty="0" sz="3200">
                <a:solidFill>
                  <a:srgbClr val="00ADFF"/>
                </a:solidFill>
                <a:latin typeface="Verdana"/>
                <a:cs typeface="Verdana"/>
              </a:rPr>
              <a:t>Overall</a:t>
            </a:r>
            <a:r>
              <a:rPr dirty="0" sz="3200" spc="-204">
                <a:solidFill>
                  <a:srgbClr val="00AD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00ADFF"/>
                </a:solidFill>
                <a:latin typeface="Verdana"/>
                <a:cs typeface="Verdana"/>
              </a:rPr>
              <a:t>Change </a:t>
            </a:r>
            <a:r>
              <a:rPr dirty="0" sz="3200">
                <a:solidFill>
                  <a:srgbClr val="00ADFF"/>
                </a:solidFill>
                <a:latin typeface="Verdana"/>
                <a:cs typeface="Verdana"/>
              </a:rPr>
              <a:t>Order</a:t>
            </a:r>
            <a:r>
              <a:rPr dirty="0" sz="3200" spc="5">
                <a:solidFill>
                  <a:srgbClr val="00ADFF"/>
                </a:solidFill>
                <a:latin typeface="Verdana"/>
                <a:cs typeface="Verdana"/>
              </a:rPr>
              <a:t> </a:t>
            </a:r>
            <a:r>
              <a:rPr dirty="0" sz="3200" spc="-20">
                <a:solidFill>
                  <a:srgbClr val="00ADFF"/>
                </a:solidFill>
                <a:latin typeface="Verdana"/>
                <a:cs typeface="Verdana"/>
              </a:rPr>
              <a:t>Stage</a:t>
            </a:r>
            <a:endParaRPr sz="3200">
              <a:latin typeface="Verdana"/>
              <a:cs typeface="Verdana"/>
            </a:endParaRPr>
          </a:p>
          <a:p>
            <a:pPr marL="368300" marR="484505" indent="-355600">
              <a:lnSpc>
                <a:spcPts val="3800"/>
              </a:lnSpc>
              <a:spcBef>
                <a:spcPts val="1600"/>
              </a:spcBef>
              <a:buFont typeface="Arial"/>
              <a:buChar char="•"/>
              <a:tabLst>
                <a:tab pos="368300" algn="l"/>
              </a:tabLst>
            </a:pPr>
            <a:r>
              <a:rPr dirty="0" sz="3200" spc="13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dirty="0" sz="32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0">
                <a:solidFill>
                  <a:srgbClr val="FFFFFF"/>
                </a:solidFill>
                <a:latin typeface="Verdana"/>
                <a:cs typeface="Verdana"/>
              </a:rPr>
              <a:t>main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divisions</a:t>
            </a:r>
            <a:r>
              <a:rPr dirty="0" sz="3200" spc="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action</a:t>
            </a:r>
            <a:r>
              <a:rPr dirty="0" sz="3200" spc="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0">
                <a:solidFill>
                  <a:srgbClr val="FFFFFF"/>
                </a:solidFill>
                <a:latin typeface="Verdana"/>
                <a:cs typeface="Verdana"/>
              </a:rPr>
              <a:t>stage</a:t>
            </a:r>
            <a:endParaRPr sz="3200">
              <a:latin typeface="Verdana"/>
              <a:cs typeface="Verdana"/>
            </a:endParaRPr>
          </a:p>
          <a:p>
            <a:pPr marL="368300" marR="5080" indent="-355600">
              <a:lnSpc>
                <a:spcPts val="3800"/>
              </a:lnSpc>
              <a:spcBef>
                <a:spcPts val="1580"/>
              </a:spcBef>
              <a:buFont typeface="Arial"/>
              <a:buChar char="•"/>
              <a:tabLst>
                <a:tab pos="368300" algn="l"/>
              </a:tabLst>
            </a:pPr>
            <a:r>
              <a:rPr dirty="0" sz="3200" spc="70">
                <a:solidFill>
                  <a:srgbClr val="FFFFFF"/>
                </a:solidFill>
                <a:latin typeface="Verdana"/>
                <a:cs typeface="Verdana"/>
              </a:rPr>
              <a:t>Academic </a:t>
            </a:r>
            <a:r>
              <a:rPr dirty="0" sz="3200" spc="50">
                <a:solidFill>
                  <a:srgbClr val="FFFFFF"/>
                </a:solidFill>
                <a:latin typeface="Verdana"/>
                <a:cs typeface="Verdana"/>
              </a:rPr>
              <a:t>colleges</a:t>
            </a:r>
            <a:r>
              <a:rPr dirty="0" sz="32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0">
                <a:solidFill>
                  <a:srgbClr val="FFFFFF"/>
                </a:solidFill>
                <a:latin typeface="Verdana"/>
                <a:cs typeface="Verdana"/>
              </a:rPr>
              <a:t>&amp;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departments</a:t>
            </a:r>
            <a:r>
              <a:rPr dirty="0" sz="32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655">
                <a:solidFill>
                  <a:srgbClr val="FFFFFF"/>
                </a:solidFill>
                <a:latin typeface="Verdana"/>
                <a:cs typeface="Verdana"/>
              </a:rPr>
              <a:t>=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engaged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534400" y="2247900"/>
            <a:ext cx="33724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Division</a:t>
            </a:r>
            <a:r>
              <a:rPr dirty="0" sz="18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18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Change</a:t>
            </a:r>
            <a:r>
              <a:rPr dirty="0" sz="18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Order</a:t>
            </a:r>
            <a:r>
              <a:rPr dirty="0" sz="18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(All)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8102600" y="2717799"/>
            <a:ext cx="4237355" cy="4318000"/>
            <a:chOff x="8102600" y="2717799"/>
            <a:chExt cx="4237355" cy="4318000"/>
          </a:xfrm>
        </p:grpSpPr>
        <p:sp>
          <p:nvSpPr>
            <p:cNvPr id="17" name="object 17" descr=""/>
            <p:cNvSpPr/>
            <p:nvPr/>
          </p:nvSpPr>
          <p:spPr>
            <a:xfrm>
              <a:off x="9163050" y="2730499"/>
              <a:ext cx="2120900" cy="4292600"/>
            </a:xfrm>
            <a:custGeom>
              <a:avLst/>
              <a:gdLst/>
              <a:ahLst/>
              <a:cxnLst/>
              <a:rect l="l" t="t" r="r" b="b"/>
              <a:pathLst>
                <a:path w="2120900" h="4292600">
                  <a:moveTo>
                    <a:pt x="0" y="4165600"/>
                  </a:moveTo>
                  <a:lnTo>
                    <a:pt x="0" y="4292600"/>
                  </a:lnTo>
                </a:path>
                <a:path w="2120900" h="4292600">
                  <a:moveTo>
                    <a:pt x="0" y="0"/>
                  </a:moveTo>
                  <a:lnTo>
                    <a:pt x="0" y="127000"/>
                  </a:lnTo>
                </a:path>
                <a:path w="2120900" h="4292600">
                  <a:moveTo>
                    <a:pt x="1054100" y="4165600"/>
                  </a:moveTo>
                  <a:lnTo>
                    <a:pt x="1054100" y="4292600"/>
                  </a:lnTo>
                </a:path>
                <a:path w="2120900" h="4292600">
                  <a:moveTo>
                    <a:pt x="1054100" y="0"/>
                  </a:moveTo>
                  <a:lnTo>
                    <a:pt x="1054100" y="127000"/>
                  </a:lnTo>
                </a:path>
                <a:path w="2120900" h="4292600">
                  <a:moveTo>
                    <a:pt x="2120900" y="4165600"/>
                  </a:moveTo>
                  <a:lnTo>
                    <a:pt x="2120900" y="4292600"/>
                  </a:lnTo>
                </a:path>
                <a:path w="2120900" h="4292600">
                  <a:moveTo>
                    <a:pt x="2120900" y="0"/>
                  </a:moveTo>
                  <a:lnTo>
                    <a:pt x="2120900" y="127000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2338050" y="2730499"/>
              <a:ext cx="0" cy="4292600"/>
            </a:xfrm>
            <a:custGeom>
              <a:avLst/>
              <a:gdLst/>
              <a:ahLst/>
              <a:cxnLst/>
              <a:rect l="l" t="t" r="r" b="b"/>
              <a:pathLst>
                <a:path w="0" h="4292600">
                  <a:moveTo>
                    <a:pt x="0" y="0"/>
                  </a:moveTo>
                  <a:lnTo>
                    <a:pt x="0" y="4292600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108950" y="2724149"/>
              <a:ext cx="0" cy="4305300"/>
            </a:xfrm>
            <a:custGeom>
              <a:avLst/>
              <a:gdLst/>
              <a:ahLst/>
              <a:cxnLst/>
              <a:rect l="l" t="t" r="r" b="b"/>
              <a:pathLst>
                <a:path w="0" h="4305300">
                  <a:moveTo>
                    <a:pt x="0" y="43053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7937500" y="7048500"/>
            <a:ext cx="32512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85">
                <a:latin typeface="Verdana"/>
                <a:cs typeface="Verdana"/>
              </a:rPr>
              <a:t>0%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2065000" y="7048500"/>
            <a:ext cx="53848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0">
                <a:latin typeface="Verdana"/>
                <a:cs typeface="Verdana"/>
              </a:rPr>
              <a:t>100%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734800" y="6375400"/>
            <a:ext cx="571500" cy="203200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734800" y="5308600"/>
            <a:ext cx="571500" cy="203200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8128000" y="3924300"/>
            <a:ext cx="4203700" cy="825500"/>
            <a:chOff x="8128000" y="3924300"/>
            <a:chExt cx="4203700" cy="825500"/>
          </a:xfrm>
        </p:grpSpPr>
        <p:sp>
          <p:nvSpPr>
            <p:cNvPr id="25" name="object 25" descr=""/>
            <p:cNvSpPr/>
            <p:nvPr/>
          </p:nvSpPr>
          <p:spPr>
            <a:xfrm>
              <a:off x="8140700" y="3924300"/>
              <a:ext cx="4191000" cy="825500"/>
            </a:xfrm>
            <a:custGeom>
              <a:avLst/>
              <a:gdLst/>
              <a:ahLst/>
              <a:cxnLst/>
              <a:rect l="l" t="t" r="r" b="b"/>
              <a:pathLst>
                <a:path w="4191000" h="825500">
                  <a:moveTo>
                    <a:pt x="4191000" y="0"/>
                  </a:moveTo>
                  <a:lnTo>
                    <a:pt x="0" y="0"/>
                  </a:lnTo>
                  <a:lnTo>
                    <a:pt x="0" y="825500"/>
                  </a:lnTo>
                  <a:lnTo>
                    <a:pt x="4191000" y="825500"/>
                  </a:lnTo>
                  <a:lnTo>
                    <a:pt x="4191000" y="0"/>
                  </a:lnTo>
                  <a:close/>
                </a:path>
              </a:pathLst>
            </a:custGeom>
            <a:solidFill>
              <a:srgbClr val="3B9BD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849100" y="4241800"/>
              <a:ext cx="457200" cy="20320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28000" y="4241800"/>
              <a:ext cx="279400" cy="203200"/>
            </a:xfrm>
            <a:prstGeom prst="rect">
              <a:avLst/>
            </a:prstGeom>
          </p:spPr>
        </p:pic>
      </p:grpSp>
      <p:grpSp>
        <p:nvGrpSpPr>
          <p:cNvPr id="28" name="object 28" descr=""/>
          <p:cNvGrpSpPr/>
          <p:nvPr/>
        </p:nvGrpSpPr>
        <p:grpSpPr>
          <a:xfrm>
            <a:off x="8115300" y="2857500"/>
            <a:ext cx="4216400" cy="825500"/>
            <a:chOff x="8115300" y="2857500"/>
            <a:chExt cx="4216400" cy="825500"/>
          </a:xfrm>
        </p:grpSpPr>
        <p:sp>
          <p:nvSpPr>
            <p:cNvPr id="29" name="object 29" descr=""/>
            <p:cNvSpPr/>
            <p:nvPr/>
          </p:nvSpPr>
          <p:spPr>
            <a:xfrm>
              <a:off x="8178800" y="2857500"/>
              <a:ext cx="4152900" cy="825500"/>
            </a:xfrm>
            <a:custGeom>
              <a:avLst/>
              <a:gdLst/>
              <a:ahLst/>
              <a:cxnLst/>
              <a:rect l="l" t="t" r="r" b="b"/>
              <a:pathLst>
                <a:path w="4152900" h="825500">
                  <a:moveTo>
                    <a:pt x="4152900" y="0"/>
                  </a:moveTo>
                  <a:lnTo>
                    <a:pt x="0" y="0"/>
                  </a:lnTo>
                  <a:lnTo>
                    <a:pt x="0" y="825500"/>
                  </a:lnTo>
                  <a:lnTo>
                    <a:pt x="4152900" y="825500"/>
                  </a:lnTo>
                  <a:lnTo>
                    <a:pt x="4152900" y="0"/>
                  </a:lnTo>
                  <a:close/>
                </a:path>
              </a:pathLst>
            </a:custGeom>
            <a:solidFill>
              <a:srgbClr val="3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115300" y="2857500"/>
              <a:ext cx="63500" cy="825500"/>
            </a:xfrm>
            <a:custGeom>
              <a:avLst/>
              <a:gdLst/>
              <a:ahLst/>
              <a:cxnLst/>
              <a:rect l="l" t="t" r="r" b="b"/>
              <a:pathLst>
                <a:path w="63500" h="825500">
                  <a:moveTo>
                    <a:pt x="63500" y="0"/>
                  </a:moveTo>
                  <a:lnTo>
                    <a:pt x="0" y="0"/>
                  </a:lnTo>
                  <a:lnTo>
                    <a:pt x="0" y="825500"/>
                  </a:lnTo>
                  <a:lnTo>
                    <a:pt x="63500" y="82550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EE432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849100" y="3162300"/>
              <a:ext cx="457200" cy="20320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28000" y="3162300"/>
              <a:ext cx="317500" cy="203200"/>
            </a:xfrm>
            <a:prstGeom prst="rect">
              <a:avLst/>
            </a:prstGeom>
          </p:spPr>
        </p:pic>
      </p:grpSp>
      <p:graphicFrame>
        <p:nvGraphicFramePr>
          <p:cNvPr id="33" name="object 33" descr=""/>
          <p:cNvGraphicFramePr>
            <a:graphicFrameLocks noGrp="1"/>
          </p:cNvGraphicFramePr>
          <p:nvPr/>
        </p:nvGraphicFramePr>
        <p:xfrm>
          <a:off x="4210050" y="2857500"/>
          <a:ext cx="8204200" cy="403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8900"/>
                <a:gridCol w="1054100"/>
                <a:gridCol w="1054100"/>
                <a:gridCol w="1066800"/>
                <a:gridCol w="1054100"/>
              </a:tblGrid>
              <a:tr h="825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r" marR="156845">
                        <a:lnSpc>
                          <a:spcPct val="100000"/>
                        </a:lnSpc>
                      </a:pPr>
                      <a:r>
                        <a:rPr dirty="0" sz="1400" spc="114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dirty="0" sz="14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ﬃ</a:t>
                      </a:r>
                      <a:r>
                        <a:rPr dirty="0" sz="1400" spc="114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ce</a:t>
                      </a:r>
                      <a:r>
                        <a:rPr dirty="0" sz="1400" spc="-6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5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400" spc="-6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President,</a:t>
                      </a:r>
                      <a:r>
                        <a:rPr dirty="0" sz="1400" spc="-6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Indiana</a:t>
                      </a:r>
                      <a:r>
                        <a:rPr dirty="0" sz="1400" spc="-6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University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749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33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r" marR="34290">
                        <a:lnSpc>
                          <a:spcPct val="100000"/>
                        </a:lnSpc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98%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33020">
                    <a:solidFill>
                      <a:srgbClr val="3B9BD5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8B8B8"/>
                      </a:solidFill>
                      <a:prstDash val="solid"/>
                    </a:lnL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8B8B8"/>
                      </a:solidFill>
                      <a:prstDash val="solid"/>
                    </a:lnL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8B8B8"/>
                      </a:solidFill>
                      <a:prstDash val="solid"/>
                    </a:ln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r" marR="158115">
                        <a:lnSpc>
                          <a:spcPct val="100000"/>
                        </a:lnSpc>
                      </a:pPr>
                      <a:r>
                        <a:rPr dirty="0" sz="1400" spc="114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dirty="0" sz="14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ﬃ</a:t>
                      </a:r>
                      <a:r>
                        <a:rPr dirty="0" sz="1400" spc="114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ce</a:t>
                      </a:r>
                      <a:r>
                        <a:rPr dirty="0" sz="1400" spc="-7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5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400" spc="-7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Provost,</a:t>
                      </a:r>
                      <a:r>
                        <a:rPr dirty="0" sz="1400" spc="-7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6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IU</a:t>
                      </a:r>
                      <a:r>
                        <a:rPr dirty="0" sz="1400" spc="-7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Bloomington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876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1600" spc="-409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r" marR="29209">
                        <a:lnSpc>
                          <a:spcPct val="100000"/>
                        </a:lnSpc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99%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5720">
                    <a:solidFill>
                      <a:srgbClr val="3B9BD5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8B8B8"/>
                      </a:solidFill>
                      <a:prstDash val="solid"/>
                    </a:lnL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8B8B8"/>
                      </a:solidFill>
                      <a:prstDash val="solid"/>
                    </a:lnL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8B8B8"/>
                      </a:solidFill>
                      <a:prstDash val="solid"/>
                    </a:ln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r" marR="158750">
                        <a:lnSpc>
                          <a:spcPct val="10000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Faculty</a:t>
                      </a:r>
                      <a:r>
                        <a:rPr dirty="0" sz="1400" spc="5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&amp;</a:t>
                      </a:r>
                      <a:r>
                        <a:rPr dirty="0" sz="1400" spc="5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Academic</a:t>
                      </a:r>
                      <a:r>
                        <a:rPr dirty="0" sz="1400" spc="5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ﬀ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airs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876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r" marR="35560">
                        <a:lnSpc>
                          <a:spcPct val="100000"/>
                        </a:lnSpc>
                      </a:pPr>
                      <a:r>
                        <a:rPr dirty="0" sz="1600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100%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33020">
                    <a:solidFill>
                      <a:srgbClr val="3B9BD5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8B8B8"/>
                      </a:solidFill>
                      <a:prstDash val="solid"/>
                    </a:lnL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8B8B8"/>
                      </a:solidFill>
                      <a:prstDash val="solid"/>
                    </a:lnL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8B8B8"/>
                      </a:solidFill>
                      <a:prstDash val="solid"/>
                    </a:ln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r" marR="158115">
                        <a:lnSpc>
                          <a:spcPct val="100000"/>
                        </a:lnSpc>
                      </a:pPr>
                      <a:r>
                        <a:rPr dirty="0" sz="1400" spc="114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dirty="0" sz="14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ﬃ</a:t>
                      </a:r>
                      <a:r>
                        <a:rPr dirty="0" sz="1400" spc="114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ce</a:t>
                      </a:r>
                      <a:r>
                        <a:rPr dirty="0" sz="1400" spc="-6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5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400" spc="-6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400" spc="-6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5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Treasurer,</a:t>
                      </a:r>
                      <a:r>
                        <a:rPr dirty="0" sz="1400" spc="-6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Indiana</a:t>
                      </a:r>
                      <a:r>
                        <a:rPr dirty="0" sz="1400" spc="-6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University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876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r" marR="35560">
                        <a:lnSpc>
                          <a:spcPct val="100000"/>
                        </a:lnSpc>
                      </a:pPr>
                      <a:r>
                        <a:rPr dirty="0" sz="1600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100%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33020">
                    <a:solidFill>
                      <a:srgbClr val="3B9BD5"/>
                    </a:solidFill>
                  </a:tcPr>
                </a:tc>
              </a:tr>
            </a:tbl>
          </a:graphicData>
        </a:graphic>
      </p:graphicFrame>
      <p:sp>
        <p:nvSpPr>
          <p:cNvPr id="34" name="object 34" descr=""/>
          <p:cNvSpPr/>
          <p:nvPr/>
        </p:nvSpPr>
        <p:spPr>
          <a:xfrm>
            <a:off x="8115300" y="3924300"/>
            <a:ext cx="25400" cy="825500"/>
          </a:xfrm>
          <a:custGeom>
            <a:avLst/>
            <a:gdLst/>
            <a:ahLst/>
            <a:cxnLst/>
            <a:rect l="l" t="t" r="r" b="b"/>
            <a:pathLst>
              <a:path w="25400" h="825500">
                <a:moveTo>
                  <a:pt x="25400" y="0"/>
                </a:moveTo>
                <a:lnTo>
                  <a:pt x="0" y="0"/>
                </a:lnTo>
                <a:lnTo>
                  <a:pt x="0" y="825500"/>
                </a:lnTo>
                <a:lnTo>
                  <a:pt x="25400" y="825500"/>
                </a:lnTo>
                <a:lnTo>
                  <a:pt x="25400" y="0"/>
                </a:lnTo>
                <a:close/>
              </a:path>
            </a:pathLst>
          </a:custGeom>
          <a:solidFill>
            <a:srgbClr val="EE4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8813800" y="7404100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165100" y="0"/>
                </a:moveTo>
                <a:lnTo>
                  <a:pt x="0" y="0"/>
                </a:lnTo>
                <a:lnTo>
                  <a:pt x="0" y="165100"/>
                </a:lnTo>
                <a:lnTo>
                  <a:pt x="165100" y="165100"/>
                </a:lnTo>
                <a:lnTo>
                  <a:pt x="165100" y="0"/>
                </a:lnTo>
                <a:close/>
              </a:path>
            </a:pathLst>
          </a:custGeom>
          <a:solidFill>
            <a:srgbClr val="EE4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10617200" y="7404100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152400" y="0"/>
                </a:moveTo>
                <a:lnTo>
                  <a:pt x="0" y="0"/>
                </a:lnTo>
                <a:lnTo>
                  <a:pt x="0" y="165100"/>
                </a:lnTo>
                <a:lnTo>
                  <a:pt x="152400" y="165100"/>
                </a:lnTo>
                <a:lnTo>
                  <a:pt x="152400" y="0"/>
                </a:lnTo>
                <a:close/>
              </a:path>
            </a:pathLst>
          </a:custGeom>
          <a:solidFill>
            <a:srgbClr val="3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8813800" y="7607300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165100" y="0"/>
                </a:moveTo>
                <a:lnTo>
                  <a:pt x="0" y="0"/>
                </a:lnTo>
                <a:lnTo>
                  <a:pt x="0" y="165100"/>
                </a:lnTo>
                <a:lnTo>
                  <a:pt x="165100" y="165100"/>
                </a:lnTo>
                <a:lnTo>
                  <a:pt x="16510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8953500" y="7000875"/>
            <a:ext cx="1485265" cy="79946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  <a:tabLst>
                <a:tab pos="1053465" algn="l"/>
              </a:tabLst>
            </a:pPr>
            <a:r>
              <a:rPr dirty="0" sz="1500" spc="-25">
                <a:latin typeface="Verdana"/>
                <a:cs typeface="Verdana"/>
              </a:rPr>
              <a:t>25%</a:t>
            </a:r>
            <a:r>
              <a:rPr dirty="0" sz="1500">
                <a:latin typeface="Verdana"/>
                <a:cs typeface="Verdana"/>
              </a:rPr>
              <a:t>	</a:t>
            </a:r>
            <a:r>
              <a:rPr dirty="0" sz="1500" spc="-60">
                <a:latin typeface="Verdana"/>
                <a:cs typeface="Verdana"/>
              </a:rPr>
              <a:t>50%</a:t>
            </a:r>
            <a:endParaRPr sz="1500">
              <a:latin typeface="Verdana"/>
              <a:cs typeface="Verdana"/>
            </a:endParaRPr>
          </a:p>
          <a:p>
            <a:pPr marL="152400" marR="324485">
              <a:lnSpc>
                <a:spcPts val="1600"/>
              </a:lnSpc>
              <a:spcBef>
                <a:spcPts val="720"/>
              </a:spcBef>
            </a:pPr>
            <a:r>
              <a:rPr dirty="0" sz="1600" spc="-145">
                <a:solidFill>
                  <a:srgbClr val="FFFFFF"/>
                </a:solidFill>
                <a:latin typeface="Verdana"/>
                <a:cs typeface="Verdana"/>
              </a:rPr>
              <a:t>1st</a:t>
            </a:r>
            <a:r>
              <a:rPr dirty="0" sz="16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Verdana"/>
                <a:cs typeface="Verdana"/>
              </a:rPr>
              <a:t>Order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3rd</a:t>
            </a:r>
            <a:r>
              <a:rPr dirty="0" sz="16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Order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6896100" y="508000"/>
            <a:ext cx="5549900" cy="7264400"/>
            <a:chOff x="6896100" y="508000"/>
            <a:chExt cx="5549900" cy="7264400"/>
          </a:xfrm>
        </p:grpSpPr>
        <p:sp>
          <p:nvSpPr>
            <p:cNvPr id="40" name="object 40" descr=""/>
            <p:cNvSpPr/>
            <p:nvPr/>
          </p:nvSpPr>
          <p:spPr>
            <a:xfrm>
              <a:off x="10617200" y="7607300"/>
              <a:ext cx="152400" cy="165100"/>
            </a:xfrm>
            <a:custGeom>
              <a:avLst/>
              <a:gdLst/>
              <a:ahLst/>
              <a:cxnLst/>
              <a:rect l="l" t="t" r="r" b="b"/>
              <a:pathLst>
                <a:path w="152400" h="165100">
                  <a:moveTo>
                    <a:pt x="152400" y="0"/>
                  </a:moveTo>
                  <a:lnTo>
                    <a:pt x="0" y="0"/>
                  </a:lnTo>
                  <a:lnTo>
                    <a:pt x="0" y="165100"/>
                  </a:lnTo>
                  <a:lnTo>
                    <a:pt x="152400" y="1651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CB61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96100" y="508000"/>
              <a:ext cx="5549900" cy="91440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46900" y="1066800"/>
              <a:ext cx="5499100" cy="914400"/>
            </a:xfrm>
            <a:prstGeom prst="rect">
              <a:avLst/>
            </a:prstGeom>
          </p:spPr>
        </p:pic>
      </p:grpSp>
      <p:sp>
        <p:nvSpPr>
          <p:cNvPr id="43" name="object 43" descr=""/>
          <p:cNvSpPr txBox="1"/>
          <p:nvPr/>
        </p:nvSpPr>
        <p:spPr>
          <a:xfrm>
            <a:off x="10896600" y="7000875"/>
            <a:ext cx="1069975" cy="79946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90500">
              <a:lnSpc>
                <a:spcPct val="100000"/>
              </a:lnSpc>
              <a:spcBef>
                <a:spcPts val="475"/>
              </a:spcBef>
            </a:pPr>
            <a:r>
              <a:rPr dirty="0" sz="1500" spc="-25">
                <a:latin typeface="Verdana"/>
                <a:cs typeface="Verdana"/>
              </a:rPr>
              <a:t>75%</a:t>
            </a:r>
            <a:endParaRPr sz="1500">
              <a:latin typeface="Verdana"/>
              <a:cs typeface="Verdana"/>
            </a:endParaRPr>
          </a:p>
          <a:p>
            <a:pPr marL="12700" marR="5080">
              <a:lnSpc>
                <a:spcPts val="1600"/>
              </a:lnSpc>
              <a:spcBef>
                <a:spcPts val="720"/>
              </a:spcBef>
            </a:pP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2nd</a:t>
            </a:r>
            <a:r>
              <a:rPr dirty="0" sz="16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Order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4th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 Order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770" rIns="0" bIns="0" rtlCol="0" vert="horz">
            <a:spAutoFit/>
          </a:bodyPr>
          <a:lstStyle/>
          <a:p>
            <a:pPr marL="1234440" marR="5080" indent="-55880">
              <a:lnSpc>
                <a:spcPct val="75500"/>
              </a:lnSpc>
              <a:spcBef>
                <a:spcPts val="1510"/>
              </a:spcBef>
            </a:pPr>
            <a:r>
              <a:rPr dirty="0" spc="-195"/>
              <a:t>IU</a:t>
            </a:r>
            <a:r>
              <a:rPr dirty="0" spc="-250"/>
              <a:t> </a:t>
            </a:r>
            <a:r>
              <a:rPr dirty="0" spc="35"/>
              <a:t>Bloomington’s </a:t>
            </a:r>
            <a:r>
              <a:rPr dirty="0"/>
              <a:t>Diversity</a:t>
            </a:r>
            <a:r>
              <a:rPr dirty="0" spc="-295"/>
              <a:t> </a:t>
            </a:r>
            <a:r>
              <a:rPr dirty="0" spc="100"/>
              <a:t>Actions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65949"/>
            <a:ext cx="13004800" cy="7996555"/>
            <a:chOff x="0" y="16659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500" y="2260599"/>
              <a:ext cx="457200" cy="4445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200" y="2120899"/>
              <a:ext cx="4686300" cy="7366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500" y="2603499"/>
              <a:ext cx="4229100" cy="6731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500" y="3086099"/>
              <a:ext cx="4559300" cy="6731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8500" y="3568700"/>
              <a:ext cx="4546600" cy="7366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500" y="4394200"/>
              <a:ext cx="457200" cy="4445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1200" y="4254500"/>
              <a:ext cx="4140200" cy="7366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1200" y="4813300"/>
              <a:ext cx="2273300" cy="6604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81300" y="4737100"/>
              <a:ext cx="1727200" cy="6731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500" y="5562600"/>
              <a:ext cx="457200" cy="4445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8500" y="5422900"/>
              <a:ext cx="3213100" cy="7366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500" y="6248400"/>
              <a:ext cx="457200" cy="4445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1200" y="6083300"/>
              <a:ext cx="4889500" cy="7620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5800" y="6591300"/>
              <a:ext cx="4038600" cy="7366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8500" y="7073900"/>
              <a:ext cx="3962400" cy="73660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1200" y="7556500"/>
              <a:ext cx="4127500" cy="73660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1200" y="8039100"/>
              <a:ext cx="1181100" cy="673100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531865" y="2108200"/>
            <a:ext cx="4836795" cy="64312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279400" marR="191135" indent="-267335">
              <a:lnSpc>
                <a:spcPts val="3800"/>
              </a:lnSpc>
              <a:spcBef>
                <a:spcPts val="260"/>
              </a:spcBef>
              <a:buFont typeface="Arial"/>
              <a:buChar char="•"/>
              <a:tabLst>
                <a:tab pos="280670" algn="l"/>
              </a:tabLst>
            </a:pPr>
            <a:r>
              <a:rPr dirty="0" sz="3200" spc="65">
                <a:solidFill>
                  <a:srgbClr val="FFFFFF"/>
                </a:solidFill>
                <a:latin typeface="Verdana"/>
                <a:cs typeface="Verdana"/>
              </a:rPr>
              <a:t>How</a:t>
            </a:r>
            <a:r>
              <a:rPr dirty="0" sz="32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aligned</a:t>
            </a:r>
            <a:r>
              <a:rPr dirty="0" sz="32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32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0">
                <a:solidFill>
                  <a:srgbClr val="FFFFFF"/>
                </a:solidFill>
                <a:latin typeface="Verdana"/>
                <a:cs typeface="Verdana"/>
              </a:rPr>
              <a:t>your </a:t>
            </a:r>
            <a:r>
              <a:rPr dirty="0" sz="3200" spc="-2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divisions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towards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dirty="0" sz="3200" spc="-5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shared</a:t>
            </a:r>
            <a:r>
              <a:rPr dirty="0" sz="320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0">
                <a:solidFill>
                  <a:srgbClr val="FFFFFF"/>
                </a:solidFill>
                <a:latin typeface="Verdana"/>
                <a:cs typeface="Verdana"/>
              </a:rPr>
              <a:t>framework</a:t>
            </a:r>
            <a:r>
              <a:rPr dirty="0" sz="320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8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3200" spc="8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r>
              <a:rPr dirty="0" sz="32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excellence?</a:t>
            </a:r>
            <a:endParaRPr sz="3200">
              <a:latin typeface="Verdana"/>
              <a:cs typeface="Verdana"/>
            </a:endParaRPr>
          </a:p>
          <a:p>
            <a:pPr marL="279400" marR="736600" indent="-267335">
              <a:lnSpc>
                <a:spcPts val="3800"/>
              </a:lnSpc>
              <a:spcBef>
                <a:spcPts val="1600"/>
              </a:spcBef>
              <a:buFont typeface="Arial"/>
              <a:buChar char="•"/>
              <a:tabLst>
                <a:tab pos="280670" algn="l"/>
              </a:tabLst>
            </a:pPr>
            <a:r>
              <a:rPr dirty="0" sz="3200" spc="1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 spc="11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3200" spc="110">
                <a:solidFill>
                  <a:srgbClr val="FFFFFF"/>
                </a:solidFill>
                <a:latin typeface="Verdana"/>
                <a:cs typeface="Verdana"/>
              </a:rPr>
              <a:t>orts</a:t>
            </a:r>
            <a:r>
              <a:rPr dirty="0" sz="3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initiated</a:t>
            </a:r>
            <a:r>
              <a:rPr dirty="0" sz="3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Verdana"/>
                <a:cs typeface="Verdana"/>
              </a:rPr>
              <a:t>by </a:t>
            </a:r>
            <a:r>
              <a:rPr dirty="0" sz="3200" spc="-25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programs</a:t>
            </a:r>
            <a:r>
              <a:rPr dirty="0" sz="3200" spc="-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320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0">
                <a:solidFill>
                  <a:srgbClr val="FFFFFF"/>
                </a:solidFill>
                <a:latin typeface="Verdana"/>
                <a:cs typeface="Verdana"/>
              </a:rPr>
              <a:t>units</a:t>
            </a:r>
            <a:endParaRPr sz="3200">
              <a:latin typeface="Verdana"/>
              <a:cs typeface="Verdana"/>
            </a:endParaRPr>
          </a:p>
          <a:p>
            <a:pPr marL="280035" indent="-267335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280035" algn="l"/>
              </a:tabLst>
            </a:pP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Cost-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Sharing?</a:t>
            </a:r>
            <a:endParaRPr sz="3200">
              <a:latin typeface="Verdana"/>
              <a:cs typeface="Verdana"/>
            </a:endParaRPr>
          </a:p>
          <a:p>
            <a:pPr marL="279400" marR="5080" indent="-267335">
              <a:lnSpc>
                <a:spcPts val="3800"/>
              </a:lnSpc>
              <a:spcBef>
                <a:spcPts val="1700"/>
              </a:spcBef>
              <a:buFont typeface="Arial"/>
              <a:buChar char="•"/>
              <a:tabLst>
                <a:tab pos="280670" algn="l"/>
              </a:tabLst>
            </a:pP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dirty="0" sz="32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Strategic</a:t>
            </a:r>
            <a:r>
              <a:rPr dirty="0" sz="32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95">
                <a:solidFill>
                  <a:srgbClr val="FFFFFF"/>
                </a:solidFill>
                <a:latin typeface="Verdana"/>
                <a:cs typeface="Verdana"/>
              </a:rPr>
              <a:t>Focus/ </a:t>
            </a:r>
            <a:r>
              <a:rPr dirty="0" sz="3200" spc="95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Alignment</a:t>
            </a:r>
            <a:r>
              <a:rPr dirty="0" sz="32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via</a:t>
            </a:r>
            <a:r>
              <a:rPr dirty="0" sz="3200" spc="-25">
                <a:solidFill>
                  <a:srgbClr val="FFFFFF"/>
                </a:solidFill>
                <a:latin typeface="Verdana"/>
                <a:cs typeface="Verdana"/>
              </a:rPr>
              <a:t> IUB </a:t>
            </a:r>
            <a:r>
              <a:rPr dirty="0" sz="3200" spc="-25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Campus</a:t>
            </a:r>
            <a:r>
              <a:rPr dirty="0" sz="32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Strategic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r>
              <a:rPr dirty="0" sz="32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32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30">
                <a:solidFill>
                  <a:srgbClr val="FFFFFF"/>
                </a:solidFill>
                <a:latin typeface="Verdana"/>
                <a:cs typeface="Verdana"/>
              </a:rPr>
              <a:t>IU</a:t>
            </a:r>
            <a:r>
              <a:rPr dirty="0" sz="32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Strategic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3200" spc="-2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950200" y="2565400"/>
            <a:ext cx="3308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6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800" spc="6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1800" spc="60">
                <a:solidFill>
                  <a:srgbClr val="FFFFFF"/>
                </a:solidFill>
                <a:latin typeface="Verdana"/>
                <a:cs typeface="Verdana"/>
              </a:rPr>
              <a:t>orts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(All)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Initiation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Point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7060596" y="2984499"/>
            <a:ext cx="5106670" cy="5106035"/>
            <a:chOff x="7060596" y="2984499"/>
            <a:chExt cx="5106670" cy="5106035"/>
          </a:xfrm>
        </p:grpSpPr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60596" y="2984499"/>
              <a:ext cx="5106604" cy="510600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23199" y="4381500"/>
              <a:ext cx="2387600" cy="22860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813799" y="4622800"/>
              <a:ext cx="406400" cy="203200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7823200" y="4330700"/>
            <a:ext cx="2393315" cy="510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910"/>
              </a:lnSpc>
              <a:spcBef>
                <a:spcPts val="100"/>
              </a:spcBef>
            </a:pP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Student-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Initiated </a:t>
            </a:r>
            <a:r>
              <a:rPr dirty="0" sz="1600" spc="-20">
                <a:solidFill>
                  <a:srgbClr val="FFFFFF"/>
                </a:solidFill>
                <a:latin typeface="Verdana"/>
                <a:cs typeface="Verdana"/>
              </a:rPr>
              <a:t>(354)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ts val="1910"/>
              </a:lnSpc>
            </a:pP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18%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8864600" y="6388100"/>
            <a:ext cx="2374900" cy="444500"/>
            <a:chOff x="8864600" y="6388100"/>
            <a:chExt cx="2374900" cy="444500"/>
          </a:xfrm>
        </p:grpSpPr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864600" y="6388100"/>
              <a:ext cx="2374900" cy="22860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42500" y="6629400"/>
              <a:ext cx="431800" cy="203200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8851900" y="6337300"/>
            <a:ext cx="2391410" cy="510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91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Program-</a:t>
            </a:r>
            <a:r>
              <a:rPr dirty="0" sz="1600" spc="-20">
                <a:solidFill>
                  <a:srgbClr val="FFFFFF"/>
                </a:solidFill>
                <a:latin typeface="Verdana"/>
                <a:cs typeface="Verdana"/>
              </a:rPr>
              <a:t>Driven</a:t>
            </a:r>
            <a:r>
              <a:rPr dirty="0" sz="16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(1500)</a:t>
            </a:r>
            <a:endParaRPr sz="1600">
              <a:latin typeface="Verdana"/>
              <a:cs typeface="Verdana"/>
            </a:endParaRPr>
          </a:p>
          <a:p>
            <a:pPr algn="ctr" marL="15240">
              <a:lnSpc>
                <a:spcPts val="1910"/>
              </a:lnSpc>
            </a:pP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76%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8839200" y="3594100"/>
            <a:ext cx="2171700" cy="444500"/>
            <a:chOff x="8839200" y="3594100"/>
            <a:chExt cx="2171700" cy="444500"/>
          </a:xfrm>
        </p:grpSpPr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839200" y="3594100"/>
              <a:ext cx="2171700" cy="22860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753600" y="3835400"/>
              <a:ext cx="330200" cy="203200"/>
            </a:xfrm>
            <a:prstGeom prst="rect">
              <a:avLst/>
            </a:prstGeom>
          </p:spPr>
        </p:pic>
      </p:grpSp>
      <p:sp>
        <p:nvSpPr>
          <p:cNvPr id="34" name="object 34" descr=""/>
          <p:cNvSpPr txBox="1"/>
          <p:nvPr/>
        </p:nvSpPr>
        <p:spPr>
          <a:xfrm>
            <a:off x="8826500" y="3543300"/>
            <a:ext cx="2188845" cy="510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910"/>
              </a:lnSpc>
              <a:spcBef>
                <a:spcPts val="100"/>
              </a:spcBef>
            </a:pP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University-</a:t>
            </a:r>
            <a:r>
              <a:rPr dirty="0" sz="1600" spc="65">
                <a:solidFill>
                  <a:srgbClr val="FFFFFF"/>
                </a:solidFill>
                <a:latin typeface="Verdana"/>
                <a:cs typeface="Verdana"/>
              </a:rPr>
              <a:t>Wide</a:t>
            </a:r>
            <a:r>
              <a:rPr dirty="0" sz="16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35">
                <a:solidFill>
                  <a:srgbClr val="FFFFFF"/>
                </a:solidFill>
                <a:latin typeface="Verdana"/>
                <a:cs typeface="Verdana"/>
              </a:rPr>
              <a:t>(112)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ts val="1910"/>
              </a:lnSpc>
            </a:pP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6%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6896100" y="508000"/>
            <a:ext cx="5549900" cy="1473200"/>
            <a:chOff x="6896100" y="508000"/>
            <a:chExt cx="5549900" cy="1473200"/>
          </a:xfrm>
        </p:grpSpPr>
        <p:pic>
          <p:nvPicPr>
            <p:cNvPr id="36" name="object 3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96100" y="508000"/>
              <a:ext cx="5549900" cy="91440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46900" y="1066800"/>
              <a:ext cx="5499100" cy="914400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770" rIns="0" bIns="0" rtlCol="0" vert="horz">
            <a:spAutoFit/>
          </a:bodyPr>
          <a:lstStyle/>
          <a:p>
            <a:pPr marL="1234440" marR="5080" indent="-55880">
              <a:lnSpc>
                <a:spcPct val="75500"/>
              </a:lnSpc>
              <a:spcBef>
                <a:spcPts val="1510"/>
              </a:spcBef>
            </a:pPr>
            <a:r>
              <a:rPr dirty="0" spc="-195"/>
              <a:t>IU</a:t>
            </a:r>
            <a:r>
              <a:rPr dirty="0" spc="-250"/>
              <a:t> </a:t>
            </a:r>
            <a:r>
              <a:rPr dirty="0" spc="35"/>
              <a:t>Bloomington’s </a:t>
            </a:r>
            <a:r>
              <a:rPr dirty="0"/>
              <a:t>Diversity</a:t>
            </a:r>
            <a:r>
              <a:rPr dirty="0" spc="-295"/>
              <a:t> </a:t>
            </a:r>
            <a:r>
              <a:rPr dirty="0" spc="100"/>
              <a:t>Actions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400" y="2273299"/>
              <a:ext cx="444500" cy="4445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100" y="2158999"/>
              <a:ext cx="3225800" cy="635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2590799"/>
              <a:ext cx="2298700" cy="6858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" y="3022599"/>
              <a:ext cx="3543300" cy="6350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400" y="3771900"/>
              <a:ext cx="444500" cy="4445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400" y="3657600"/>
              <a:ext cx="1905000" cy="6350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100" y="4089400"/>
              <a:ext cx="2006600" cy="6350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6100" y="4521200"/>
              <a:ext cx="2755900" cy="6350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0700" y="4978400"/>
              <a:ext cx="1333500" cy="6604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400" y="5702300"/>
              <a:ext cx="444500" cy="4445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3400" y="5588000"/>
              <a:ext cx="3352800" cy="6350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0700" y="6019800"/>
              <a:ext cx="2755900" cy="6858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00" y="6451600"/>
              <a:ext cx="3441700" cy="6350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0700" y="6883400"/>
              <a:ext cx="1600200" cy="635000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368297" y="2159000"/>
            <a:ext cx="3505835" cy="517652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79400" marR="5080" indent="-266700">
              <a:lnSpc>
                <a:spcPct val="101200"/>
              </a:lnSpc>
              <a:spcBef>
                <a:spcPts val="60"/>
              </a:spcBef>
              <a:buFont typeface="Arial"/>
              <a:buChar char="•"/>
              <a:tabLst>
                <a:tab pos="279400" algn="l"/>
              </a:tabLst>
            </a:pPr>
            <a:r>
              <a:rPr dirty="0" sz="2800" spc="5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dirty="0" sz="2800" spc="5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2800" spc="50">
                <a:solidFill>
                  <a:srgbClr val="FFFFFF"/>
                </a:solidFill>
                <a:latin typeface="Verdana"/>
                <a:cs typeface="Verdana"/>
              </a:rPr>
              <a:t>erent</a:t>
            </a:r>
            <a:r>
              <a:rPr dirty="0" sz="28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85">
                <a:solidFill>
                  <a:srgbClr val="FFFFFF"/>
                </a:solidFill>
                <a:latin typeface="Verdana"/>
                <a:cs typeface="Verdana"/>
              </a:rPr>
              <a:t>foci</a:t>
            </a:r>
            <a:r>
              <a:rPr dirty="0" sz="28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r>
              <a:rPr dirty="0" sz="28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dirty="0" sz="2800" spc="6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dirty="0" sz="2800" spc="6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2800" spc="60">
                <a:solidFill>
                  <a:srgbClr val="FFFFFF"/>
                </a:solidFill>
                <a:latin typeface="Verdana"/>
                <a:cs typeface="Verdana"/>
              </a:rPr>
              <a:t>erent</a:t>
            </a:r>
            <a:r>
              <a:rPr dirty="0" sz="28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divisions</a:t>
            </a:r>
            <a:endParaRPr sz="2800">
              <a:latin typeface="Verdana"/>
              <a:cs typeface="Verdana"/>
            </a:endParaRPr>
          </a:p>
          <a:p>
            <a:pPr marL="279400" marR="764540" indent="-266700">
              <a:lnSpc>
                <a:spcPct val="101200"/>
              </a:lnSpc>
              <a:spcBef>
                <a:spcPts val="1600"/>
              </a:spcBef>
              <a:buFont typeface="Arial"/>
              <a:buChar char="•"/>
              <a:tabLst>
                <a:tab pos="279400" algn="l"/>
              </a:tabLst>
            </a:pPr>
            <a:r>
              <a:rPr dirty="0" sz="2800" spc="22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225">
                <a:solidFill>
                  <a:srgbClr val="FFFFFF"/>
                </a:solidFill>
                <a:latin typeface="Calibri"/>
                <a:cs typeface="Calibri"/>
              </a:rPr>
              <a:t>ﬃ</a:t>
            </a:r>
            <a:r>
              <a:rPr dirty="0" sz="2800" spc="225">
                <a:solidFill>
                  <a:srgbClr val="FFFFFF"/>
                </a:solidFill>
                <a:latin typeface="Verdana"/>
                <a:cs typeface="Verdana"/>
              </a:rPr>
              <a:t>ce</a:t>
            </a:r>
            <a:r>
              <a:rPr dirty="0" sz="28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55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President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involved</a:t>
            </a:r>
            <a:r>
              <a:rPr dirty="0" sz="28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8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all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types</a:t>
            </a:r>
            <a:endParaRPr sz="2800">
              <a:latin typeface="Verdana"/>
              <a:cs typeface="Verdana"/>
            </a:endParaRPr>
          </a:p>
          <a:p>
            <a:pPr marL="279400" marR="88265" indent="-266700">
              <a:lnSpc>
                <a:spcPct val="101200"/>
              </a:lnSpc>
              <a:spcBef>
                <a:spcPts val="1600"/>
              </a:spcBef>
              <a:buFont typeface="Arial"/>
              <a:buChar char="•"/>
              <a:tabLst>
                <a:tab pos="279400" algn="l"/>
              </a:tabLst>
            </a:pPr>
            <a:r>
              <a:rPr dirty="0" sz="2800" spc="22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225">
                <a:solidFill>
                  <a:srgbClr val="FFFFFF"/>
                </a:solidFill>
                <a:latin typeface="Calibri"/>
                <a:cs typeface="Calibri"/>
              </a:rPr>
              <a:t>ﬃ</a:t>
            </a:r>
            <a:r>
              <a:rPr dirty="0" sz="2800" spc="225">
                <a:solidFill>
                  <a:srgbClr val="FFFFFF"/>
                </a:solidFill>
                <a:latin typeface="Verdana"/>
                <a:cs typeface="Verdana"/>
              </a:rPr>
              <a:t>ce</a:t>
            </a:r>
            <a:r>
              <a:rPr dirty="0" sz="28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9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8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Provost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taking</a:t>
            </a:r>
            <a:r>
              <a:rPr dirty="0" sz="28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lead</a:t>
            </a:r>
            <a:r>
              <a:rPr dirty="0" sz="28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Inclusion</a:t>
            </a:r>
            <a:r>
              <a:rPr dirty="0" sz="2800" spc="-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2800" spc="-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Social </a:t>
            </a:r>
            <a:r>
              <a:rPr dirty="0" sz="2800" spc="35">
                <a:solidFill>
                  <a:srgbClr val="FFFFFF"/>
                </a:solidFill>
                <a:latin typeface="Verdana"/>
                <a:cs typeface="Verdana"/>
              </a:rPr>
              <a:t>Justice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340600" y="2253233"/>
            <a:ext cx="4199255" cy="293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r>
              <a:rPr dirty="0" sz="175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FFFFFF"/>
                </a:solidFill>
                <a:latin typeface="Verdana"/>
                <a:cs typeface="Verdana"/>
              </a:rPr>
              <a:t>Represented</a:t>
            </a:r>
            <a:r>
              <a:rPr dirty="0" sz="175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FFFFFF"/>
                </a:solidFill>
                <a:latin typeface="Verdana"/>
                <a:cs typeface="Verdana"/>
              </a:rPr>
              <a:t>(All) </a:t>
            </a:r>
            <a:r>
              <a:rPr dirty="0" sz="1750" spc="-9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175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Verdana"/>
                <a:cs typeface="Verdana"/>
              </a:rPr>
              <a:t>Division</a:t>
            </a:r>
            <a:endParaRPr sz="1750">
              <a:latin typeface="Verdana"/>
              <a:cs typeface="Verdana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6502400" y="2716212"/>
            <a:ext cx="5875655" cy="4486275"/>
            <a:chOff x="6502400" y="2716212"/>
            <a:chExt cx="5875655" cy="4486275"/>
          </a:xfrm>
        </p:grpSpPr>
        <p:sp>
          <p:nvSpPr>
            <p:cNvPr id="20" name="object 20" descr=""/>
            <p:cNvSpPr/>
            <p:nvPr/>
          </p:nvSpPr>
          <p:spPr>
            <a:xfrm>
              <a:off x="7969250" y="2717800"/>
              <a:ext cx="2933700" cy="4483100"/>
            </a:xfrm>
            <a:custGeom>
              <a:avLst/>
              <a:gdLst/>
              <a:ahLst/>
              <a:cxnLst/>
              <a:rect l="l" t="t" r="r" b="b"/>
              <a:pathLst>
                <a:path w="2933700" h="4483100">
                  <a:moveTo>
                    <a:pt x="0" y="4343400"/>
                  </a:moveTo>
                  <a:lnTo>
                    <a:pt x="0" y="4483100"/>
                  </a:lnTo>
                </a:path>
                <a:path w="2933700" h="4483100">
                  <a:moveTo>
                    <a:pt x="0" y="3225799"/>
                  </a:moveTo>
                  <a:lnTo>
                    <a:pt x="0" y="3479800"/>
                  </a:lnTo>
                </a:path>
                <a:path w="2933700" h="4483100">
                  <a:moveTo>
                    <a:pt x="0" y="2120899"/>
                  </a:moveTo>
                  <a:lnTo>
                    <a:pt x="0" y="2374900"/>
                  </a:lnTo>
                </a:path>
                <a:path w="2933700" h="4483100">
                  <a:moveTo>
                    <a:pt x="0" y="1003299"/>
                  </a:moveTo>
                  <a:lnTo>
                    <a:pt x="0" y="1257299"/>
                  </a:lnTo>
                </a:path>
                <a:path w="2933700" h="4483100">
                  <a:moveTo>
                    <a:pt x="0" y="0"/>
                  </a:moveTo>
                  <a:lnTo>
                    <a:pt x="0" y="139699"/>
                  </a:lnTo>
                </a:path>
                <a:path w="2933700" h="4483100">
                  <a:moveTo>
                    <a:pt x="1473200" y="4343400"/>
                  </a:moveTo>
                  <a:lnTo>
                    <a:pt x="1473200" y="4483100"/>
                  </a:lnTo>
                </a:path>
                <a:path w="2933700" h="4483100">
                  <a:moveTo>
                    <a:pt x="1473200" y="3225799"/>
                  </a:moveTo>
                  <a:lnTo>
                    <a:pt x="1473200" y="3479800"/>
                  </a:lnTo>
                </a:path>
                <a:path w="2933700" h="4483100">
                  <a:moveTo>
                    <a:pt x="1473200" y="2120899"/>
                  </a:moveTo>
                  <a:lnTo>
                    <a:pt x="1473200" y="2374900"/>
                  </a:lnTo>
                </a:path>
                <a:path w="2933700" h="4483100">
                  <a:moveTo>
                    <a:pt x="1473200" y="1003299"/>
                  </a:moveTo>
                  <a:lnTo>
                    <a:pt x="1473200" y="1257299"/>
                  </a:lnTo>
                </a:path>
                <a:path w="2933700" h="4483100">
                  <a:moveTo>
                    <a:pt x="1473200" y="0"/>
                  </a:moveTo>
                  <a:lnTo>
                    <a:pt x="1473200" y="139699"/>
                  </a:lnTo>
                </a:path>
                <a:path w="2933700" h="4483100">
                  <a:moveTo>
                    <a:pt x="2933700" y="4343400"/>
                  </a:moveTo>
                  <a:lnTo>
                    <a:pt x="2933700" y="4483100"/>
                  </a:lnTo>
                </a:path>
                <a:path w="2933700" h="4483100">
                  <a:moveTo>
                    <a:pt x="2933700" y="3225799"/>
                  </a:moveTo>
                  <a:lnTo>
                    <a:pt x="2933700" y="3479800"/>
                  </a:lnTo>
                </a:path>
                <a:path w="2933700" h="4483100">
                  <a:moveTo>
                    <a:pt x="2933700" y="2120899"/>
                  </a:moveTo>
                  <a:lnTo>
                    <a:pt x="2933700" y="2374900"/>
                  </a:lnTo>
                </a:path>
                <a:path w="2933700" h="4483100">
                  <a:moveTo>
                    <a:pt x="2933700" y="1003299"/>
                  </a:moveTo>
                  <a:lnTo>
                    <a:pt x="2933700" y="1257299"/>
                  </a:lnTo>
                </a:path>
                <a:path w="2933700" h="4483100">
                  <a:moveTo>
                    <a:pt x="2933700" y="0"/>
                  </a:moveTo>
                  <a:lnTo>
                    <a:pt x="2933700" y="139699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2376150" y="2717800"/>
              <a:ext cx="0" cy="4483100"/>
            </a:xfrm>
            <a:custGeom>
              <a:avLst/>
              <a:gdLst/>
              <a:ahLst/>
              <a:cxnLst/>
              <a:rect l="l" t="t" r="r" b="b"/>
              <a:pathLst>
                <a:path w="0" h="4483100">
                  <a:moveTo>
                    <a:pt x="0" y="0"/>
                  </a:moveTo>
                  <a:lnTo>
                    <a:pt x="0" y="4483100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508750" y="2724150"/>
              <a:ext cx="0" cy="4470400"/>
            </a:xfrm>
            <a:custGeom>
              <a:avLst/>
              <a:gdLst/>
              <a:ahLst/>
              <a:cxnLst/>
              <a:rect l="l" t="t" r="r" b="b"/>
              <a:pathLst>
                <a:path w="0" h="4470400">
                  <a:moveTo>
                    <a:pt x="0" y="44704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4851400" y="3142233"/>
            <a:ext cx="1497330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Active</a:t>
            </a:r>
            <a:r>
              <a:rPr dirty="0" sz="1450" spc="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838700" y="5377434"/>
            <a:ext cx="1508760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Comp.</a:t>
            </a:r>
            <a:r>
              <a:rPr dirty="0" sz="145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054600" y="6507733"/>
            <a:ext cx="1294765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dirty="0" sz="145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Verdana"/>
                <a:cs typeface="Verdana"/>
              </a:rPr>
              <a:t>Justice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337300" y="7218933"/>
            <a:ext cx="337185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-80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2090400" y="7218933"/>
            <a:ext cx="558800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-100">
                <a:solidFill>
                  <a:srgbClr val="FFFFFF"/>
                </a:solidFill>
                <a:latin typeface="Verdana"/>
                <a:cs typeface="Verdana"/>
              </a:rPr>
              <a:t>100%</a:t>
            </a:r>
            <a:endParaRPr sz="1550">
              <a:latin typeface="Verdana"/>
              <a:cs typeface="Verdana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6515100" y="2857499"/>
            <a:ext cx="5854700" cy="4203700"/>
            <a:chOff x="6515100" y="2857499"/>
            <a:chExt cx="5854700" cy="4203700"/>
          </a:xfrm>
        </p:grpSpPr>
        <p:pic>
          <p:nvPicPr>
            <p:cNvPr id="29" name="object 2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036300" y="3975099"/>
              <a:ext cx="1333499" cy="86359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15100" y="2857499"/>
              <a:ext cx="5854699" cy="86359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15100" y="3975099"/>
              <a:ext cx="4521200" cy="86359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15100" y="6197600"/>
              <a:ext cx="5854699" cy="86359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15100" y="5092700"/>
              <a:ext cx="5854699" cy="850899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039600" y="6553200"/>
              <a:ext cx="304800" cy="177800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12039600" y="6495034"/>
            <a:ext cx="304165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-130">
                <a:solidFill>
                  <a:srgbClr val="FFFFFF"/>
                </a:solidFill>
                <a:latin typeface="Verdana"/>
                <a:cs typeface="Verdana"/>
              </a:rPr>
              <a:t>6%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36" name="object 3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493500" y="4318000"/>
            <a:ext cx="406400" cy="177800"/>
          </a:xfrm>
          <a:prstGeom prst="rect">
            <a:avLst/>
          </a:prstGeom>
        </p:spPr>
      </p:pic>
      <p:sp>
        <p:nvSpPr>
          <p:cNvPr id="37" name="object 37" descr=""/>
          <p:cNvSpPr txBox="1"/>
          <p:nvPr/>
        </p:nvSpPr>
        <p:spPr>
          <a:xfrm>
            <a:off x="11493500" y="4259834"/>
            <a:ext cx="410209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-120">
                <a:solidFill>
                  <a:srgbClr val="FFFFFF"/>
                </a:solidFill>
                <a:latin typeface="Verdana"/>
                <a:cs typeface="Verdana"/>
              </a:rPr>
              <a:t>22%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38" name="object 38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566400" y="3213100"/>
            <a:ext cx="419100" cy="177800"/>
          </a:xfrm>
          <a:prstGeom prst="rect">
            <a:avLst/>
          </a:prstGeom>
        </p:spPr>
      </p:pic>
      <p:sp>
        <p:nvSpPr>
          <p:cNvPr id="39" name="object 39" descr=""/>
          <p:cNvSpPr txBox="1"/>
          <p:nvPr/>
        </p:nvSpPr>
        <p:spPr>
          <a:xfrm>
            <a:off x="10566400" y="3154933"/>
            <a:ext cx="424815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-80">
                <a:solidFill>
                  <a:srgbClr val="FFFFFF"/>
                </a:solidFill>
                <a:latin typeface="Verdana"/>
                <a:cs typeface="Verdana"/>
              </a:rPr>
              <a:t>54%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40" name="object 40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575800" y="6553200"/>
            <a:ext cx="406400" cy="177800"/>
          </a:xfrm>
          <a:prstGeom prst="rect">
            <a:avLst/>
          </a:prstGeom>
        </p:spPr>
      </p:pic>
      <p:sp>
        <p:nvSpPr>
          <p:cNvPr id="41" name="object 41" descr=""/>
          <p:cNvSpPr txBox="1"/>
          <p:nvPr/>
        </p:nvSpPr>
        <p:spPr>
          <a:xfrm>
            <a:off x="9575800" y="6495034"/>
            <a:ext cx="413384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-110">
                <a:solidFill>
                  <a:srgbClr val="FFFFFF"/>
                </a:solidFill>
                <a:latin typeface="Verdana"/>
                <a:cs typeface="Verdana"/>
              </a:rPr>
              <a:t>76%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42" name="object 42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839200" y="4318000"/>
            <a:ext cx="419100" cy="177800"/>
          </a:xfrm>
          <a:prstGeom prst="rect">
            <a:avLst/>
          </a:prstGeom>
        </p:spPr>
      </p:pic>
      <p:sp>
        <p:nvSpPr>
          <p:cNvPr id="43" name="object 43" descr=""/>
          <p:cNvSpPr txBox="1"/>
          <p:nvPr/>
        </p:nvSpPr>
        <p:spPr>
          <a:xfrm>
            <a:off x="8839200" y="4259834"/>
            <a:ext cx="421005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-90">
                <a:solidFill>
                  <a:srgbClr val="FFFFFF"/>
                </a:solidFill>
                <a:latin typeface="Verdana"/>
                <a:cs typeface="Verdana"/>
              </a:rPr>
              <a:t>68%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44" name="object 44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128000" y="3213100"/>
            <a:ext cx="419100" cy="177800"/>
          </a:xfrm>
          <a:prstGeom prst="rect">
            <a:avLst/>
          </a:prstGeom>
        </p:spPr>
      </p:pic>
      <p:sp>
        <p:nvSpPr>
          <p:cNvPr id="45" name="object 45" descr=""/>
          <p:cNvSpPr txBox="1"/>
          <p:nvPr/>
        </p:nvSpPr>
        <p:spPr>
          <a:xfrm>
            <a:off x="8128000" y="3154933"/>
            <a:ext cx="417830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-100">
                <a:solidFill>
                  <a:srgbClr val="FFFFFF"/>
                </a:solidFill>
                <a:latin typeface="Verdana"/>
                <a:cs typeface="Verdana"/>
              </a:rPr>
              <a:t>29%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46" name="object 46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845300" y="6553200"/>
            <a:ext cx="368300" cy="177800"/>
          </a:xfrm>
          <a:prstGeom prst="rect">
            <a:avLst/>
          </a:prstGeom>
        </p:spPr>
      </p:pic>
      <p:sp>
        <p:nvSpPr>
          <p:cNvPr id="47" name="object 47" descr=""/>
          <p:cNvSpPr txBox="1"/>
          <p:nvPr/>
        </p:nvSpPr>
        <p:spPr>
          <a:xfrm>
            <a:off x="6845300" y="6495034"/>
            <a:ext cx="372745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-215">
                <a:solidFill>
                  <a:srgbClr val="FFFFFF"/>
                </a:solidFill>
                <a:latin typeface="Verdana"/>
                <a:cs typeface="Verdana"/>
              </a:rPr>
              <a:t>18%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48" name="object 48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169400" y="5435600"/>
            <a:ext cx="520700" cy="177800"/>
          </a:xfrm>
          <a:prstGeom prst="rect">
            <a:avLst/>
          </a:prstGeom>
        </p:spPr>
      </p:pic>
      <p:sp>
        <p:nvSpPr>
          <p:cNvPr id="49" name="object 49" descr=""/>
          <p:cNvSpPr txBox="1"/>
          <p:nvPr/>
        </p:nvSpPr>
        <p:spPr>
          <a:xfrm>
            <a:off x="9169400" y="5377434"/>
            <a:ext cx="524510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-95">
                <a:solidFill>
                  <a:srgbClr val="FFFFFF"/>
                </a:solidFill>
                <a:latin typeface="Verdana"/>
                <a:cs typeface="Verdana"/>
              </a:rPr>
              <a:t>100%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50" name="object 50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604000" y="4318000"/>
            <a:ext cx="381000" cy="177800"/>
          </a:xfrm>
          <a:prstGeom prst="rect">
            <a:avLst/>
          </a:prstGeom>
        </p:spPr>
      </p:pic>
      <p:sp>
        <p:nvSpPr>
          <p:cNvPr id="51" name="object 51" descr=""/>
          <p:cNvSpPr txBox="1"/>
          <p:nvPr/>
        </p:nvSpPr>
        <p:spPr>
          <a:xfrm>
            <a:off x="5499100" y="4259834"/>
            <a:ext cx="1495425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16965" algn="l"/>
              </a:tabLst>
            </a:pPr>
            <a:r>
              <a:rPr dirty="0" sz="1450" spc="-10">
                <a:solidFill>
                  <a:srgbClr val="FFFFFF"/>
                </a:solidFill>
                <a:latin typeface="Verdana"/>
                <a:cs typeface="Verdana"/>
              </a:rPr>
              <a:t>Inclusion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450" spc="-170">
                <a:solidFill>
                  <a:srgbClr val="FFFFFF"/>
                </a:solidFill>
                <a:latin typeface="Verdana"/>
                <a:cs typeface="Verdana"/>
              </a:rPr>
              <a:t>10%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52" name="object 52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807200" y="3213100"/>
            <a:ext cx="368300" cy="177800"/>
          </a:xfrm>
          <a:prstGeom prst="rect">
            <a:avLst/>
          </a:prstGeom>
        </p:spPr>
      </p:pic>
      <p:sp>
        <p:nvSpPr>
          <p:cNvPr id="53" name="object 53" descr=""/>
          <p:cNvSpPr txBox="1"/>
          <p:nvPr/>
        </p:nvSpPr>
        <p:spPr>
          <a:xfrm>
            <a:off x="6807200" y="3154933"/>
            <a:ext cx="368935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-225">
                <a:solidFill>
                  <a:srgbClr val="FFFFFF"/>
                </a:solidFill>
                <a:latin typeface="Verdana"/>
                <a:cs typeface="Verdana"/>
              </a:rPr>
              <a:t>17%</a:t>
            </a:r>
            <a:endParaRPr sz="1450">
              <a:latin typeface="Verdana"/>
              <a:cs typeface="Verdana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6896100" y="508000"/>
            <a:ext cx="5549900" cy="7950200"/>
            <a:chOff x="6896100" y="508000"/>
            <a:chExt cx="5549900" cy="7950200"/>
          </a:xfrm>
        </p:grpSpPr>
        <p:pic>
          <p:nvPicPr>
            <p:cNvPr id="55" name="object 5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04099" y="7734300"/>
              <a:ext cx="152399" cy="152399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404099" y="7924800"/>
              <a:ext cx="152399" cy="152399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404099" y="8128000"/>
              <a:ext cx="152399" cy="139699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404099" y="8318500"/>
              <a:ext cx="152399" cy="139699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96100" y="508000"/>
              <a:ext cx="5549900" cy="914400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946900" y="1066800"/>
              <a:ext cx="5499100" cy="914400"/>
            </a:xfrm>
            <a:prstGeom prst="rect">
              <a:avLst/>
            </a:prstGeom>
          </p:spPr>
        </p:pic>
      </p:grpSp>
      <p:sp>
        <p:nvSpPr>
          <p:cNvPr id="61" name="object 61" descr=""/>
          <p:cNvSpPr txBox="1"/>
          <p:nvPr/>
        </p:nvSpPr>
        <p:spPr>
          <a:xfrm>
            <a:off x="7658100" y="7218933"/>
            <a:ext cx="3880485" cy="1276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105"/>
              </a:spcBef>
              <a:tabLst>
                <a:tab pos="1561465" algn="l"/>
                <a:tab pos="3047365" algn="l"/>
              </a:tabLst>
            </a:pPr>
            <a:r>
              <a:rPr dirty="0" sz="1550" spc="-25">
                <a:solidFill>
                  <a:srgbClr val="FFFFFF"/>
                </a:solidFill>
                <a:latin typeface="Verdana"/>
                <a:cs typeface="Verdana"/>
              </a:rPr>
              <a:t>25%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550" spc="-25">
                <a:solidFill>
                  <a:srgbClr val="FFFFFF"/>
                </a:solidFill>
                <a:latin typeface="Verdana"/>
                <a:cs typeface="Verdana"/>
              </a:rPr>
              <a:t>50%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550" spc="-25">
                <a:solidFill>
                  <a:srgbClr val="FFFFFF"/>
                </a:solidFill>
                <a:latin typeface="Verdana"/>
                <a:cs typeface="Verdana"/>
              </a:rPr>
              <a:t>75%</a:t>
            </a:r>
            <a:endParaRPr sz="1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550">
              <a:latin typeface="Verdana"/>
              <a:cs typeface="Verdana"/>
            </a:endParaRPr>
          </a:p>
          <a:p>
            <a:pPr marL="12700" marR="334645">
              <a:lnSpc>
                <a:spcPts val="1500"/>
              </a:lnSpc>
              <a:spcBef>
                <a:spcPts val="5"/>
              </a:spcBef>
            </a:pPr>
            <a:r>
              <a:rPr dirty="0" sz="1450" spc="1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450" spc="120">
                <a:solidFill>
                  <a:srgbClr val="FFFFFF"/>
                </a:solidFill>
                <a:latin typeface="Calibri"/>
                <a:cs typeface="Calibri"/>
              </a:rPr>
              <a:t>ﬃ</a:t>
            </a:r>
            <a:r>
              <a:rPr dirty="0" sz="1450" spc="120">
                <a:solidFill>
                  <a:srgbClr val="FFFFFF"/>
                </a:solidFill>
                <a:latin typeface="Verdana"/>
                <a:cs typeface="Verdana"/>
              </a:rPr>
              <a:t>ce</a:t>
            </a:r>
            <a:r>
              <a:rPr dirty="0" sz="145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5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45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President,</a:t>
            </a:r>
            <a:r>
              <a:rPr dirty="0" sz="145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25">
                <a:solidFill>
                  <a:srgbClr val="FFFFFF"/>
                </a:solidFill>
                <a:latin typeface="Verdana"/>
                <a:cs typeface="Verdana"/>
              </a:rPr>
              <a:t>Indiana</a:t>
            </a:r>
            <a:r>
              <a:rPr dirty="0" sz="145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Verdana"/>
                <a:cs typeface="Verdana"/>
              </a:rPr>
              <a:t>University </a:t>
            </a:r>
            <a:r>
              <a:rPr dirty="0" sz="1450" spc="1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450" spc="120">
                <a:solidFill>
                  <a:srgbClr val="FFFFFF"/>
                </a:solidFill>
                <a:latin typeface="Calibri"/>
                <a:cs typeface="Calibri"/>
              </a:rPr>
              <a:t>ﬃ</a:t>
            </a:r>
            <a:r>
              <a:rPr dirty="0" sz="1450" spc="120">
                <a:solidFill>
                  <a:srgbClr val="FFFFFF"/>
                </a:solidFill>
                <a:latin typeface="Verdana"/>
                <a:cs typeface="Verdana"/>
              </a:rPr>
              <a:t>ce</a:t>
            </a:r>
            <a:r>
              <a:rPr dirty="0" sz="145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5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45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Provost,</a:t>
            </a:r>
            <a:r>
              <a:rPr dirty="0" sz="145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65">
                <a:solidFill>
                  <a:srgbClr val="FFFFFF"/>
                </a:solidFill>
                <a:latin typeface="Verdana"/>
                <a:cs typeface="Verdana"/>
              </a:rPr>
              <a:t>IU</a:t>
            </a:r>
            <a:r>
              <a:rPr dirty="0" sz="145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Verdana"/>
                <a:cs typeface="Verdana"/>
              </a:rPr>
              <a:t>Bloomington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Faculty</a:t>
            </a:r>
            <a:r>
              <a:rPr dirty="0" sz="1450" spc="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1450" spc="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Academic</a:t>
            </a:r>
            <a:r>
              <a:rPr dirty="0" sz="1450" spc="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1450" spc="-10">
                <a:solidFill>
                  <a:srgbClr val="FFFFFF"/>
                </a:solidFill>
                <a:latin typeface="Verdana"/>
                <a:cs typeface="Verdana"/>
              </a:rPr>
              <a:t>airs</a:t>
            </a:r>
            <a:endParaRPr sz="1450">
              <a:latin typeface="Verdana"/>
              <a:cs typeface="Verdana"/>
            </a:endParaRPr>
          </a:p>
          <a:p>
            <a:pPr marL="12700">
              <a:lnSpc>
                <a:spcPts val="1490"/>
              </a:lnSpc>
            </a:pPr>
            <a:r>
              <a:rPr dirty="0" sz="1450" spc="1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450" spc="120">
                <a:solidFill>
                  <a:srgbClr val="FFFFFF"/>
                </a:solidFill>
                <a:latin typeface="Calibri"/>
                <a:cs typeface="Calibri"/>
              </a:rPr>
              <a:t>ﬃ</a:t>
            </a:r>
            <a:r>
              <a:rPr dirty="0" sz="1450" spc="120">
                <a:solidFill>
                  <a:srgbClr val="FFFFFF"/>
                </a:solidFill>
                <a:latin typeface="Verdana"/>
                <a:cs typeface="Verdana"/>
              </a:rPr>
              <a:t>ce</a:t>
            </a:r>
            <a:r>
              <a:rPr dirty="0" sz="145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5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45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45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50">
                <a:solidFill>
                  <a:srgbClr val="FFFFFF"/>
                </a:solidFill>
                <a:latin typeface="Verdana"/>
                <a:cs typeface="Verdana"/>
              </a:rPr>
              <a:t>Treasurer,</a:t>
            </a:r>
            <a:r>
              <a:rPr dirty="0" sz="145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25">
                <a:solidFill>
                  <a:srgbClr val="FFFFFF"/>
                </a:solidFill>
                <a:latin typeface="Verdana"/>
                <a:cs typeface="Verdana"/>
              </a:rPr>
              <a:t>Indiana</a:t>
            </a:r>
            <a:r>
              <a:rPr dirty="0" sz="145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Verdana"/>
                <a:cs typeface="Verdana"/>
              </a:rPr>
              <a:t>University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770" rIns="0" bIns="0" rtlCol="0" vert="horz">
            <a:spAutoFit/>
          </a:bodyPr>
          <a:lstStyle/>
          <a:p>
            <a:pPr marL="1234440" marR="5080" indent="-55880">
              <a:lnSpc>
                <a:spcPct val="75500"/>
              </a:lnSpc>
              <a:spcBef>
                <a:spcPts val="1510"/>
              </a:spcBef>
            </a:pPr>
            <a:r>
              <a:rPr dirty="0" spc="-195"/>
              <a:t>IU</a:t>
            </a:r>
            <a:r>
              <a:rPr dirty="0" spc="-250"/>
              <a:t> </a:t>
            </a:r>
            <a:r>
              <a:rPr dirty="0" spc="35"/>
              <a:t>Bloomington’s </a:t>
            </a:r>
            <a:r>
              <a:rPr dirty="0"/>
              <a:t>Diversity</a:t>
            </a:r>
            <a:r>
              <a:rPr dirty="0" spc="-295"/>
              <a:t> </a:t>
            </a:r>
            <a:r>
              <a:rPr dirty="0" spc="100"/>
              <a:t>Actions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647700" y="1968500"/>
            <a:ext cx="11709400" cy="1905"/>
          </a:xfrm>
          <a:custGeom>
            <a:avLst/>
            <a:gdLst/>
            <a:ahLst/>
            <a:cxnLst/>
            <a:rect l="l" t="t" r="r" b="b"/>
            <a:pathLst>
              <a:path w="11709400" h="1905">
                <a:moveTo>
                  <a:pt x="0" y="0"/>
                </a:moveTo>
                <a:lnTo>
                  <a:pt x="11709400" y="1587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09600" y="2540000"/>
            <a:ext cx="11323955" cy="5283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8130" marR="656590" indent="-265430">
              <a:lnSpc>
                <a:spcPct val="100000"/>
              </a:lnSpc>
              <a:spcBef>
                <a:spcPts val="100"/>
              </a:spcBef>
              <a:buChar char="•"/>
              <a:tabLst>
                <a:tab pos="279400" algn="l"/>
              </a:tabLst>
            </a:pPr>
            <a:r>
              <a:rPr dirty="0" sz="3500" spc="-10">
                <a:solidFill>
                  <a:srgbClr val="FFFFFF"/>
                </a:solidFill>
                <a:latin typeface="Verdana"/>
                <a:cs typeface="Verdana"/>
              </a:rPr>
              <a:t>Review</a:t>
            </a:r>
            <a:r>
              <a:rPr dirty="0" sz="350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350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2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r>
              <a:rPr dirty="0" sz="350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mapping</a:t>
            </a:r>
            <a:r>
              <a:rPr dirty="0" sz="350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process</a:t>
            </a:r>
            <a:r>
              <a:rPr dirty="0" sz="350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dirty="0" sz="350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25">
                <a:solidFill>
                  <a:srgbClr val="FFFFFF"/>
                </a:solidFill>
                <a:latin typeface="Verdana"/>
                <a:cs typeface="Verdana"/>
              </a:rPr>
              <a:t>was </a:t>
            </a:r>
            <a:r>
              <a:rPr dirty="0" sz="3500" spc="-25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3500" spc="-45">
                <a:solidFill>
                  <a:srgbClr val="FFFFFF"/>
                </a:solidFill>
                <a:latin typeface="Verdana"/>
                <a:cs typeface="Verdana"/>
              </a:rPr>
              <a:t>undertaken</a:t>
            </a:r>
            <a:r>
              <a:rPr dirty="0" sz="3500" spc="-2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350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70">
                <a:solidFill>
                  <a:srgbClr val="FFFFFF"/>
                </a:solidFill>
                <a:latin typeface="Verdana"/>
                <a:cs typeface="Verdana"/>
              </a:rPr>
              <a:t>Summer</a:t>
            </a:r>
            <a:r>
              <a:rPr dirty="0" sz="3500" spc="-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18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350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Fall</a:t>
            </a:r>
            <a:r>
              <a:rPr dirty="0" sz="3500" spc="-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20">
                <a:solidFill>
                  <a:srgbClr val="FFFFFF"/>
                </a:solidFill>
                <a:latin typeface="Verdana"/>
                <a:cs typeface="Verdana"/>
              </a:rPr>
              <a:t>2015</a:t>
            </a:r>
            <a:endParaRPr sz="3500">
              <a:latin typeface="Verdana"/>
              <a:cs typeface="Verdana"/>
            </a:endParaRPr>
          </a:p>
          <a:p>
            <a:pPr marL="278130" marR="5080" indent="-265430">
              <a:lnSpc>
                <a:spcPct val="100000"/>
              </a:lnSpc>
              <a:spcBef>
                <a:spcPts val="3000"/>
              </a:spcBef>
              <a:buChar char="•"/>
              <a:tabLst>
                <a:tab pos="279400" algn="l"/>
              </a:tabLst>
            </a:pPr>
            <a:r>
              <a:rPr dirty="0" sz="3500" spc="-10">
                <a:solidFill>
                  <a:srgbClr val="FFFFFF"/>
                </a:solidFill>
                <a:latin typeface="Verdana"/>
                <a:cs typeface="Verdana"/>
              </a:rPr>
              <a:t>Showcase</a:t>
            </a:r>
            <a:r>
              <a:rPr dirty="0" sz="3500" spc="-2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35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2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r>
              <a:rPr dirty="0" sz="35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maps</a:t>
            </a:r>
            <a:r>
              <a:rPr dirty="0" sz="35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3500" spc="-2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our</a:t>
            </a:r>
            <a:r>
              <a:rPr dirty="0" sz="35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findings</a:t>
            </a:r>
            <a:r>
              <a:rPr dirty="0" sz="35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Verdana"/>
                <a:cs typeface="Verdana"/>
              </a:rPr>
              <a:t>about </a:t>
            </a:r>
            <a:r>
              <a:rPr dirty="0" sz="3500" spc="-1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3500" spc="-2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r>
              <a:rPr dirty="0" sz="350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3500" spc="-2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190">
                <a:solidFill>
                  <a:srgbClr val="FFFFFF"/>
                </a:solidFill>
                <a:latin typeface="Verdana"/>
                <a:cs typeface="Verdana"/>
              </a:rPr>
              <a:t>IU</a:t>
            </a:r>
            <a:r>
              <a:rPr dirty="0" sz="350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Verdana"/>
                <a:cs typeface="Verdana"/>
              </a:rPr>
              <a:t>Bloomington</a:t>
            </a:r>
            <a:endParaRPr sz="3500">
              <a:latin typeface="Verdana"/>
              <a:cs typeface="Verdana"/>
            </a:endParaRPr>
          </a:p>
          <a:p>
            <a:pPr marL="278130" indent="-265430">
              <a:lnSpc>
                <a:spcPct val="100000"/>
              </a:lnSpc>
              <a:spcBef>
                <a:spcPts val="3000"/>
              </a:spcBef>
              <a:buChar char="•"/>
              <a:tabLst>
                <a:tab pos="278130" algn="l"/>
              </a:tabLst>
            </a:pPr>
            <a:r>
              <a:rPr dirty="0" sz="3500" spc="-10">
                <a:solidFill>
                  <a:srgbClr val="FFFFFF"/>
                </a:solidFill>
                <a:latin typeface="Verdana"/>
                <a:cs typeface="Verdana"/>
              </a:rPr>
              <a:t>Highlight:</a:t>
            </a:r>
            <a:endParaRPr sz="3500">
              <a:latin typeface="Verdana"/>
              <a:cs typeface="Verdana"/>
            </a:endParaRPr>
          </a:p>
          <a:p>
            <a:pPr lvl="1" marL="671830" indent="-265430">
              <a:lnSpc>
                <a:spcPct val="100000"/>
              </a:lnSpc>
              <a:spcBef>
                <a:spcPts val="3000"/>
              </a:spcBef>
              <a:buChar char="•"/>
              <a:tabLst>
                <a:tab pos="671830" algn="l"/>
              </a:tabLst>
            </a:pPr>
            <a:r>
              <a:rPr dirty="0" sz="3500" spc="-35">
                <a:solidFill>
                  <a:srgbClr val="FFFFFF"/>
                </a:solidFill>
                <a:latin typeface="Verdana"/>
                <a:cs typeface="Verdana"/>
              </a:rPr>
              <a:t>strengths</a:t>
            </a:r>
            <a:r>
              <a:rPr dirty="0" sz="35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35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60">
                <a:solidFill>
                  <a:srgbClr val="FFFFFF"/>
                </a:solidFill>
                <a:latin typeface="Verdana"/>
                <a:cs typeface="Verdana"/>
              </a:rPr>
              <a:t>leverage</a:t>
            </a:r>
            <a:r>
              <a:rPr dirty="0" sz="35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Verdana"/>
                <a:cs typeface="Verdana"/>
              </a:rPr>
              <a:t>points</a:t>
            </a:r>
            <a:endParaRPr sz="3500">
              <a:latin typeface="Verdana"/>
              <a:cs typeface="Verdana"/>
            </a:endParaRPr>
          </a:p>
          <a:p>
            <a:pPr lvl="1" marL="672465" indent="-266065">
              <a:lnSpc>
                <a:spcPct val="100000"/>
              </a:lnSpc>
              <a:spcBef>
                <a:spcPts val="3000"/>
              </a:spcBef>
              <a:buChar char="•"/>
              <a:tabLst>
                <a:tab pos="672465" algn="l"/>
              </a:tabLst>
            </a:pP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“opportunities”</a:t>
            </a:r>
            <a:r>
              <a:rPr dirty="0" sz="350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350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possible</a:t>
            </a:r>
            <a:r>
              <a:rPr dirty="0" sz="350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“growth</a:t>
            </a:r>
            <a:r>
              <a:rPr dirty="0" sz="350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Verdana"/>
                <a:cs typeface="Verdana"/>
              </a:rPr>
              <a:t>areas</a:t>
            </a:r>
            <a:endParaRPr sz="35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9400" y="685800"/>
            <a:ext cx="3619500" cy="1066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27027" y="546416"/>
            <a:ext cx="3385820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400" spc="100"/>
              <a:t>Purpose</a:t>
            </a:r>
            <a:endParaRPr sz="6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600" y="2616199"/>
              <a:ext cx="457200" cy="4572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000" y="2476499"/>
              <a:ext cx="2667000" cy="7366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300" y="2959099"/>
              <a:ext cx="2387600" cy="67310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4497" y="2463800"/>
            <a:ext cx="2641600" cy="9956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279400" marR="5080" indent="-266700">
              <a:lnSpc>
                <a:spcPts val="3800"/>
              </a:lnSpc>
              <a:spcBef>
                <a:spcPts val="240"/>
              </a:spcBef>
              <a:buFont typeface="Arial"/>
              <a:buChar char="•"/>
              <a:tabLst>
                <a:tab pos="279400" algn="l"/>
              </a:tabLst>
            </a:pPr>
            <a:r>
              <a:rPr dirty="0" sz="3200" spc="-25">
                <a:solidFill>
                  <a:srgbClr val="FFFFFF"/>
                </a:solidFill>
                <a:latin typeface="Verdana"/>
                <a:cs typeface="Verdana"/>
              </a:rPr>
              <a:t>Intrinsically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motivated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55600" y="4330700"/>
            <a:ext cx="3695700" cy="3086100"/>
            <a:chOff x="355600" y="4330700"/>
            <a:chExt cx="3695700" cy="308610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600" y="4470400"/>
              <a:ext cx="457200" cy="4572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4330700"/>
              <a:ext cx="3162300" cy="7366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00" y="4813300"/>
              <a:ext cx="3022600" cy="6731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600" y="5295900"/>
              <a:ext cx="3441700" cy="6731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300" y="5778500"/>
              <a:ext cx="3276600" cy="7366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300" y="6261100"/>
              <a:ext cx="2133600" cy="7366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2300" y="6743700"/>
              <a:ext cx="1701800" cy="673100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444497" y="4318000"/>
            <a:ext cx="3412490" cy="29260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279400" marR="5080" indent="-266700">
              <a:lnSpc>
                <a:spcPts val="3800"/>
              </a:lnSpc>
              <a:spcBef>
                <a:spcPts val="240"/>
              </a:spcBef>
              <a:buFont typeface="Arial"/>
              <a:buChar char="•"/>
              <a:tabLst>
                <a:tab pos="279400" algn="l"/>
              </a:tabLst>
            </a:pP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Compliance</a:t>
            </a:r>
            <a:r>
              <a:rPr dirty="0" sz="3200" spc="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0">
                <a:solidFill>
                  <a:srgbClr val="FFFFFF"/>
                </a:solidFill>
                <a:latin typeface="Verdana"/>
                <a:cs typeface="Verdana"/>
              </a:rPr>
              <a:t>&amp;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Crisis</a:t>
            </a:r>
            <a:r>
              <a:rPr dirty="0" sz="32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85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dirty="0" sz="32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85">
                <a:solidFill>
                  <a:srgbClr val="FFFFFF"/>
                </a:solidFill>
                <a:latin typeface="Verdana"/>
                <a:cs typeface="Verdana"/>
              </a:rPr>
              <a:t>Not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Overshadow</a:t>
            </a:r>
            <a:r>
              <a:rPr dirty="0" sz="3200" spc="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20">
                <a:solidFill>
                  <a:srgbClr val="FFFFFF"/>
                </a:solidFill>
                <a:latin typeface="Verdana"/>
                <a:cs typeface="Verdana"/>
              </a:rPr>
              <a:t>IU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Bloomington’s Diversity </a:t>
            </a:r>
            <a:r>
              <a:rPr dirty="0" sz="3200" spc="1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 spc="10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3200" spc="100">
                <a:solidFill>
                  <a:srgbClr val="FFFFFF"/>
                </a:solidFill>
                <a:latin typeface="Verdana"/>
                <a:cs typeface="Verdana"/>
              </a:rPr>
              <a:t>orts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267700" y="2209800"/>
            <a:ext cx="30060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Motivational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Sources</a:t>
            </a:r>
            <a:r>
              <a:rPr dirty="0" sz="18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(All)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7327900" y="2692400"/>
            <a:ext cx="4885055" cy="4980305"/>
            <a:chOff x="7327900" y="2692400"/>
            <a:chExt cx="4885055" cy="4980305"/>
          </a:xfrm>
        </p:grpSpPr>
        <p:sp>
          <p:nvSpPr>
            <p:cNvPr id="18" name="object 18" descr=""/>
            <p:cNvSpPr/>
            <p:nvPr/>
          </p:nvSpPr>
          <p:spPr>
            <a:xfrm>
              <a:off x="8553450" y="2705100"/>
              <a:ext cx="2438400" cy="4965700"/>
            </a:xfrm>
            <a:custGeom>
              <a:avLst/>
              <a:gdLst/>
              <a:ahLst/>
              <a:cxnLst/>
              <a:rect l="l" t="t" r="r" b="b"/>
              <a:pathLst>
                <a:path w="2438400" h="4965700">
                  <a:moveTo>
                    <a:pt x="0" y="1460499"/>
                  </a:moveTo>
                  <a:lnTo>
                    <a:pt x="0" y="4965699"/>
                  </a:lnTo>
                </a:path>
                <a:path w="2438400" h="4965700">
                  <a:moveTo>
                    <a:pt x="0" y="0"/>
                  </a:moveTo>
                  <a:lnTo>
                    <a:pt x="0" y="190499"/>
                  </a:lnTo>
                </a:path>
                <a:path w="2438400" h="4965700">
                  <a:moveTo>
                    <a:pt x="1219200" y="1460499"/>
                  </a:moveTo>
                  <a:lnTo>
                    <a:pt x="1219200" y="4965699"/>
                  </a:lnTo>
                </a:path>
                <a:path w="2438400" h="4965700">
                  <a:moveTo>
                    <a:pt x="1219200" y="0"/>
                  </a:moveTo>
                  <a:lnTo>
                    <a:pt x="1219200" y="190499"/>
                  </a:lnTo>
                </a:path>
                <a:path w="2438400" h="4965700">
                  <a:moveTo>
                    <a:pt x="2438400" y="1460499"/>
                  </a:moveTo>
                  <a:lnTo>
                    <a:pt x="2438400" y="4965699"/>
                  </a:lnTo>
                </a:path>
                <a:path w="2438400" h="4965700">
                  <a:moveTo>
                    <a:pt x="2438400" y="0"/>
                  </a:moveTo>
                  <a:lnTo>
                    <a:pt x="2438400" y="190499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2211050" y="2705100"/>
              <a:ext cx="0" cy="4965700"/>
            </a:xfrm>
            <a:custGeom>
              <a:avLst/>
              <a:gdLst/>
              <a:ahLst/>
              <a:cxnLst/>
              <a:rect l="l" t="t" r="r" b="b"/>
              <a:pathLst>
                <a:path w="0" h="4965700">
                  <a:moveTo>
                    <a:pt x="0" y="0"/>
                  </a:moveTo>
                  <a:lnTo>
                    <a:pt x="0" y="4965699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334250" y="2698750"/>
              <a:ext cx="0" cy="4965700"/>
            </a:xfrm>
            <a:custGeom>
              <a:avLst/>
              <a:gdLst/>
              <a:ahLst/>
              <a:cxnLst/>
              <a:rect l="l" t="t" r="r" b="b"/>
              <a:pathLst>
                <a:path w="0" h="4965700">
                  <a:moveTo>
                    <a:pt x="0" y="49656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4699000" y="3378200"/>
            <a:ext cx="2475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Intrinsic/Proactive</a:t>
            </a:r>
            <a:r>
              <a:rPr dirty="0" sz="1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Verdana"/>
                <a:cs typeface="Verdana"/>
              </a:rPr>
              <a:t>(1946)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787900" y="6692900"/>
            <a:ext cx="238887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Extrinsic/Crisis/Reactive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162800" y="7683500"/>
            <a:ext cx="3454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90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331200" y="7683500"/>
            <a:ext cx="4495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30">
                <a:solidFill>
                  <a:srgbClr val="FFFFFF"/>
                </a:solidFill>
                <a:latin typeface="Verdana"/>
                <a:cs typeface="Verdana"/>
              </a:rPr>
              <a:t>25%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537700" y="7683500"/>
            <a:ext cx="4718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70">
                <a:solidFill>
                  <a:srgbClr val="FFFFFF"/>
                </a:solidFill>
                <a:latin typeface="Verdana"/>
                <a:cs typeface="Verdana"/>
              </a:rPr>
              <a:t>50%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769600" y="7683500"/>
            <a:ext cx="4432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45">
                <a:solidFill>
                  <a:srgbClr val="FFFFFF"/>
                </a:solidFill>
                <a:latin typeface="Verdana"/>
                <a:cs typeface="Verdana"/>
              </a:rPr>
              <a:t>75%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1925300" y="7683500"/>
            <a:ext cx="5727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10">
                <a:solidFill>
                  <a:srgbClr val="FFFFFF"/>
                </a:solidFill>
                <a:latin typeface="Verdana"/>
                <a:cs typeface="Verdana"/>
              </a:rPr>
              <a:t>100%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7340600" y="2895600"/>
            <a:ext cx="4826000" cy="4051300"/>
            <a:chOff x="7340600" y="2895600"/>
            <a:chExt cx="4826000" cy="4051300"/>
          </a:xfrm>
        </p:grpSpPr>
        <p:pic>
          <p:nvPicPr>
            <p:cNvPr id="29" name="object 2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40600" y="2895600"/>
              <a:ext cx="4826000" cy="127000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40600" y="4546600"/>
              <a:ext cx="38100" cy="127000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53300" y="6743700"/>
              <a:ext cx="342900" cy="203200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/>
          <p:nvPr/>
        </p:nvSpPr>
        <p:spPr>
          <a:xfrm>
            <a:off x="7353300" y="6680200"/>
            <a:ext cx="32512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85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33" name="object 33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04100" y="5105400"/>
            <a:ext cx="279400" cy="203200"/>
          </a:xfrm>
          <a:prstGeom prst="rect">
            <a:avLst/>
          </a:prstGeom>
        </p:spPr>
      </p:pic>
      <p:sp>
        <p:nvSpPr>
          <p:cNvPr id="34" name="object 34" descr=""/>
          <p:cNvSpPr txBox="1"/>
          <p:nvPr/>
        </p:nvSpPr>
        <p:spPr>
          <a:xfrm>
            <a:off x="4622800" y="5041900"/>
            <a:ext cx="30441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93365" algn="l"/>
              </a:tabLst>
            </a:pP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Extrinsic/Compliance</a:t>
            </a:r>
            <a:r>
              <a:rPr dirty="0" sz="1500" spc="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Verdana"/>
                <a:cs typeface="Verdana"/>
              </a:rPr>
              <a:t>(20)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500" spc="-385">
                <a:solidFill>
                  <a:srgbClr val="FFFFFF"/>
                </a:solidFill>
                <a:latin typeface="Verdana"/>
                <a:cs typeface="Verdana"/>
              </a:rPr>
              <a:t>1%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35" name="object 3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179300" y="3454400"/>
            <a:ext cx="457200" cy="203200"/>
          </a:xfrm>
          <a:prstGeom prst="rect">
            <a:avLst/>
          </a:prstGeom>
        </p:spPr>
      </p:pic>
      <p:sp>
        <p:nvSpPr>
          <p:cNvPr id="36" name="object 36" descr=""/>
          <p:cNvSpPr txBox="1"/>
          <p:nvPr/>
        </p:nvSpPr>
        <p:spPr>
          <a:xfrm>
            <a:off x="12179300" y="3390900"/>
            <a:ext cx="43751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80">
                <a:solidFill>
                  <a:srgbClr val="FFFFFF"/>
                </a:solidFill>
                <a:latin typeface="Verdana"/>
                <a:cs typeface="Verdana"/>
              </a:rPr>
              <a:t>99%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6896100" y="508000"/>
            <a:ext cx="5549900" cy="1473200"/>
            <a:chOff x="6896100" y="508000"/>
            <a:chExt cx="5549900" cy="1473200"/>
          </a:xfrm>
        </p:grpSpPr>
        <p:pic>
          <p:nvPicPr>
            <p:cNvPr id="38" name="object 3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96100" y="508000"/>
              <a:ext cx="5549900" cy="91440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46900" y="1066800"/>
              <a:ext cx="5499100" cy="914400"/>
            </a:xfrm>
            <a:prstGeom prst="rect">
              <a:avLst/>
            </a:prstGeom>
          </p:spPr>
        </p:pic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770" rIns="0" bIns="0" rtlCol="0" vert="horz">
            <a:spAutoFit/>
          </a:bodyPr>
          <a:lstStyle/>
          <a:p>
            <a:pPr marL="1234440" marR="5080" indent="-55880">
              <a:lnSpc>
                <a:spcPct val="75500"/>
              </a:lnSpc>
              <a:spcBef>
                <a:spcPts val="1510"/>
              </a:spcBef>
            </a:pPr>
            <a:r>
              <a:rPr dirty="0" spc="-195"/>
              <a:t>IU</a:t>
            </a:r>
            <a:r>
              <a:rPr dirty="0" spc="-250"/>
              <a:t> </a:t>
            </a:r>
            <a:r>
              <a:rPr dirty="0" spc="35"/>
              <a:t>Bloomington’s </a:t>
            </a:r>
            <a:r>
              <a:rPr dirty="0"/>
              <a:t>Diversity</a:t>
            </a:r>
            <a:r>
              <a:rPr dirty="0" spc="-295"/>
              <a:t> </a:t>
            </a:r>
            <a:r>
              <a:rPr dirty="0" spc="100"/>
              <a:t>Actions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825500"/>
            <a:ext cx="13004800" cy="8862695"/>
            <a:chOff x="0" y="825500"/>
            <a:chExt cx="13004800" cy="886269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399" y="2021804"/>
              <a:ext cx="12445999" cy="736143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91604"/>
              <a:ext cx="13004799" cy="799643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47700" y="1968500"/>
              <a:ext cx="4876800" cy="1905"/>
            </a:xfrm>
            <a:custGeom>
              <a:avLst/>
              <a:gdLst/>
              <a:ahLst/>
              <a:cxnLst/>
              <a:rect l="l" t="t" r="r" b="b"/>
              <a:pathLst>
                <a:path w="4876800" h="1905">
                  <a:moveTo>
                    <a:pt x="0" y="0"/>
                  </a:moveTo>
                  <a:lnTo>
                    <a:pt x="4876800" y="1587"/>
                  </a:lnTo>
                </a:path>
              </a:pathLst>
            </a:custGeom>
            <a:ln w="12700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2108200"/>
              <a:ext cx="10083800" cy="7112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7500" y="2565400"/>
              <a:ext cx="7467600" cy="7112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4900" y="825500"/>
              <a:ext cx="6591300" cy="106680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246834" y="719593"/>
            <a:ext cx="6360160" cy="970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200"/>
              <a:t>Leverage</a:t>
            </a:r>
            <a:r>
              <a:rPr dirty="0" sz="6200" spc="-315"/>
              <a:t> </a:t>
            </a:r>
            <a:r>
              <a:rPr dirty="0" sz="6200" spc="70"/>
              <a:t>Points</a:t>
            </a:r>
            <a:endParaRPr sz="6200"/>
          </a:p>
        </p:txBody>
      </p:sp>
      <p:sp>
        <p:nvSpPr>
          <p:cNvPr id="11" name="object 11" descr=""/>
          <p:cNvSpPr txBox="1"/>
          <p:nvPr/>
        </p:nvSpPr>
        <p:spPr>
          <a:xfrm>
            <a:off x="419100" y="2120900"/>
            <a:ext cx="9785985" cy="1379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FFFFFF"/>
                </a:solidFill>
                <a:latin typeface="Verdana"/>
                <a:cs typeface="Verdana"/>
              </a:rPr>
              <a:t>Significant</a:t>
            </a:r>
            <a:r>
              <a:rPr dirty="0" sz="3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55">
                <a:solidFill>
                  <a:srgbClr val="FFFFFF"/>
                </a:solidFill>
                <a:latin typeface="Verdana"/>
                <a:cs typeface="Verdana"/>
              </a:rPr>
              <a:t>Amount</a:t>
            </a:r>
            <a:r>
              <a:rPr dirty="0" sz="3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1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3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FFFFFF"/>
                </a:solidFill>
                <a:latin typeface="Verdana"/>
                <a:cs typeface="Verdana"/>
              </a:rPr>
              <a:t>Recurring</a:t>
            </a:r>
            <a:r>
              <a:rPr dirty="0" sz="3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r>
              <a:rPr dirty="0" sz="3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1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000" spc="10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3000" spc="100">
                <a:solidFill>
                  <a:srgbClr val="FFFFFF"/>
                </a:solidFill>
                <a:latin typeface="Verdana"/>
                <a:cs typeface="Verdana"/>
              </a:rPr>
              <a:t>orts</a:t>
            </a:r>
            <a:r>
              <a:rPr dirty="0" sz="30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-615">
                <a:solidFill>
                  <a:srgbClr val="FFFFFF"/>
                </a:solidFill>
                <a:latin typeface="Verdana"/>
                <a:cs typeface="Verdana"/>
              </a:rPr>
              <a:t>= </a:t>
            </a:r>
            <a:r>
              <a:rPr dirty="0" sz="3000">
                <a:solidFill>
                  <a:srgbClr val="FFFFFF"/>
                </a:solidFill>
                <a:latin typeface="Verdana"/>
                <a:cs typeface="Verdana"/>
              </a:rPr>
              <a:t>Institutionalization</a:t>
            </a:r>
            <a:r>
              <a:rPr dirty="0" sz="3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1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3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r>
              <a:rPr dirty="0" sz="3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45">
                <a:solidFill>
                  <a:srgbClr val="FFFFFF"/>
                </a:solidFill>
                <a:latin typeface="Verdana"/>
                <a:cs typeface="Verdana"/>
              </a:rPr>
              <a:t>Focus</a:t>
            </a:r>
            <a:endParaRPr sz="3000">
              <a:latin typeface="Verdana"/>
              <a:cs typeface="Verdana"/>
            </a:endParaRPr>
          </a:p>
          <a:p>
            <a:pPr marL="5981700">
              <a:lnSpc>
                <a:spcPct val="100000"/>
              </a:lnSpc>
              <a:spcBef>
                <a:spcPts val="130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r>
              <a:rPr dirty="0" sz="18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800" spc="6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1800" spc="60">
                <a:solidFill>
                  <a:srgbClr val="FFFFFF"/>
                </a:solidFill>
                <a:latin typeface="Verdana"/>
                <a:cs typeface="Verdana"/>
              </a:rPr>
              <a:t>orts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(All)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Year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203700" y="3675062"/>
            <a:ext cx="7747000" cy="5100955"/>
            <a:chOff x="4203700" y="3675062"/>
            <a:chExt cx="7747000" cy="5100955"/>
          </a:xfrm>
        </p:grpSpPr>
        <p:sp>
          <p:nvSpPr>
            <p:cNvPr id="13" name="object 13" descr=""/>
            <p:cNvSpPr/>
            <p:nvPr/>
          </p:nvSpPr>
          <p:spPr>
            <a:xfrm>
              <a:off x="4216400" y="3676650"/>
              <a:ext cx="7721600" cy="4457700"/>
            </a:xfrm>
            <a:custGeom>
              <a:avLst/>
              <a:gdLst/>
              <a:ahLst/>
              <a:cxnLst/>
              <a:rect l="l" t="t" r="r" b="b"/>
              <a:pathLst>
                <a:path w="7721600" h="4457700">
                  <a:moveTo>
                    <a:pt x="0" y="4457700"/>
                  </a:moveTo>
                  <a:lnTo>
                    <a:pt x="7721600" y="4457700"/>
                  </a:lnTo>
                </a:path>
                <a:path w="7721600" h="4457700">
                  <a:moveTo>
                    <a:pt x="0" y="3822700"/>
                  </a:moveTo>
                  <a:lnTo>
                    <a:pt x="7721600" y="3822700"/>
                  </a:lnTo>
                </a:path>
                <a:path w="7721600" h="4457700">
                  <a:moveTo>
                    <a:pt x="0" y="3187700"/>
                  </a:moveTo>
                  <a:lnTo>
                    <a:pt x="7721600" y="3187700"/>
                  </a:lnTo>
                </a:path>
                <a:path w="7721600" h="4457700">
                  <a:moveTo>
                    <a:pt x="0" y="2552700"/>
                  </a:moveTo>
                  <a:lnTo>
                    <a:pt x="7721600" y="2552700"/>
                  </a:lnTo>
                </a:path>
                <a:path w="7721600" h="4457700">
                  <a:moveTo>
                    <a:pt x="0" y="0"/>
                  </a:moveTo>
                  <a:lnTo>
                    <a:pt x="7721600" y="0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210050" y="8769350"/>
              <a:ext cx="7734300" cy="0"/>
            </a:xfrm>
            <a:custGeom>
              <a:avLst/>
              <a:gdLst/>
              <a:ahLst/>
              <a:cxnLst/>
              <a:rect l="l" t="t" r="r" b="b"/>
              <a:pathLst>
                <a:path w="7734300" h="0">
                  <a:moveTo>
                    <a:pt x="0" y="0"/>
                  </a:moveTo>
                  <a:lnTo>
                    <a:pt x="77343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3733800" y="6108700"/>
            <a:ext cx="354965" cy="2748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3335">
              <a:lnSpc>
                <a:spcPct val="100000"/>
              </a:lnSpc>
              <a:spcBef>
                <a:spcPts val="100"/>
              </a:spcBef>
            </a:pPr>
            <a:r>
              <a:rPr dirty="0" sz="1200" spc="50">
                <a:solidFill>
                  <a:srgbClr val="FFFFFF"/>
                </a:solidFill>
                <a:latin typeface="Verdana"/>
                <a:cs typeface="Verdana"/>
              </a:rPr>
              <a:t>600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200">
              <a:latin typeface="Verdana"/>
              <a:cs typeface="Verdana"/>
            </a:endParaRPr>
          </a:p>
          <a:p>
            <a:pPr algn="r" marR="12065">
              <a:lnSpc>
                <a:spcPct val="100000"/>
              </a:lnSpc>
            </a:pP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450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200">
              <a:latin typeface="Verdana"/>
              <a:cs typeface="Verdana"/>
            </a:endParaRPr>
          </a:p>
          <a:p>
            <a:pPr algn="r" marR="6350">
              <a:lnSpc>
                <a:spcPct val="100000"/>
              </a:lnSpc>
            </a:pPr>
            <a:r>
              <a:rPr dirty="0" sz="1200" spc="35">
                <a:solidFill>
                  <a:srgbClr val="FFFFFF"/>
                </a:solidFill>
                <a:latin typeface="Verdana"/>
                <a:cs typeface="Verdana"/>
              </a:rPr>
              <a:t>300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2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150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200">
              <a:latin typeface="Verdana"/>
              <a:cs typeface="Verdana"/>
            </a:endParaRPr>
          </a:p>
          <a:p>
            <a:pPr algn="r" marR="7620">
              <a:lnSpc>
                <a:spcPct val="100000"/>
              </a:lnSpc>
            </a:pPr>
            <a:r>
              <a:rPr dirty="0" sz="1200" spc="45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683000" y="4191000"/>
            <a:ext cx="4019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1050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683000" y="3556000"/>
            <a:ext cx="4000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1200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949700" y="8801100"/>
            <a:ext cx="5238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2010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537200" y="8801100"/>
            <a:ext cx="457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50">
                <a:solidFill>
                  <a:srgbClr val="FFFFFF"/>
                </a:solidFill>
                <a:latin typeface="Verdana"/>
                <a:cs typeface="Verdana"/>
              </a:rPr>
              <a:t>2011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061200" y="8801100"/>
            <a:ext cx="5016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70">
                <a:solidFill>
                  <a:srgbClr val="FFFFFF"/>
                </a:solidFill>
                <a:latin typeface="Verdana"/>
                <a:cs typeface="Verdana"/>
              </a:rPr>
              <a:t>2012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597900" y="8801100"/>
            <a:ext cx="50228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70">
                <a:solidFill>
                  <a:srgbClr val="FFFFFF"/>
                </a:solidFill>
                <a:latin typeface="Verdana"/>
                <a:cs typeface="Verdana"/>
              </a:rPr>
              <a:t>2013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0134600" y="8801100"/>
            <a:ext cx="5156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5">
                <a:solidFill>
                  <a:srgbClr val="FFFFFF"/>
                </a:solidFill>
                <a:latin typeface="Verdana"/>
                <a:cs typeface="Verdana"/>
              </a:rPr>
              <a:t>2014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1696700" y="8801100"/>
            <a:ext cx="5035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65">
                <a:solidFill>
                  <a:srgbClr val="FFFFFF"/>
                </a:solidFill>
                <a:latin typeface="Verdana"/>
                <a:cs typeface="Verdana"/>
              </a:rPr>
              <a:t>2015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4216400" y="3970321"/>
            <a:ext cx="7721600" cy="4801235"/>
            <a:chOff x="4216400" y="3970321"/>
            <a:chExt cx="7721600" cy="4801235"/>
          </a:xfrm>
        </p:grpSpPr>
        <p:pic>
          <p:nvPicPr>
            <p:cNvPr id="25" name="object 2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16400" y="3970321"/>
              <a:ext cx="7721600" cy="195728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16400" y="5912772"/>
              <a:ext cx="7721600" cy="2858538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3733800" y="4838700"/>
            <a:ext cx="695325" cy="843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dirty="0" sz="1200" spc="50">
                <a:solidFill>
                  <a:srgbClr val="FFFFFF"/>
                </a:solidFill>
                <a:latin typeface="Verdana"/>
                <a:cs typeface="Verdana"/>
              </a:rPr>
              <a:t>900</a:t>
            </a:r>
            <a:endParaRPr sz="1200">
              <a:latin typeface="Verdana"/>
              <a:cs typeface="Verdana"/>
            </a:endParaRPr>
          </a:p>
          <a:p>
            <a:pPr marL="292100">
              <a:lnSpc>
                <a:spcPts val="1850"/>
              </a:lnSpc>
            </a:pP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207</a:t>
            </a:r>
            <a:endParaRPr sz="16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1780"/>
              </a:spcBef>
            </a:pP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750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600700" y="5232400"/>
            <a:ext cx="3130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90">
                <a:solidFill>
                  <a:srgbClr val="FFFFFF"/>
                </a:solidFill>
                <a:latin typeface="Verdana"/>
                <a:cs typeface="Verdana"/>
              </a:rPr>
              <a:t>151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124700" y="5041900"/>
            <a:ext cx="3676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5">
                <a:solidFill>
                  <a:srgbClr val="FFFFFF"/>
                </a:solidFill>
                <a:latin typeface="Verdana"/>
                <a:cs typeface="Verdana"/>
              </a:rPr>
              <a:t>198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636000" y="4851400"/>
            <a:ext cx="4235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244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0198100" y="4660900"/>
            <a:ext cx="4064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288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1722100" y="3937000"/>
            <a:ext cx="4445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55">
                <a:solidFill>
                  <a:srgbClr val="FFFFFF"/>
                </a:solidFill>
                <a:latin typeface="Verdana"/>
                <a:cs typeface="Verdana"/>
              </a:rPr>
              <a:t>460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013200" y="5880100"/>
            <a:ext cx="4006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674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562600" y="5880100"/>
            <a:ext cx="4006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674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7112000" y="5880100"/>
            <a:ext cx="4006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673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8648700" y="5880100"/>
            <a:ext cx="4006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672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0198100" y="5880100"/>
            <a:ext cx="4006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673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1747500" y="5880100"/>
            <a:ext cx="4006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672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800100" y="4940300"/>
            <a:ext cx="177800" cy="419100"/>
            <a:chOff x="800100" y="4940300"/>
            <a:chExt cx="177800" cy="419100"/>
          </a:xfrm>
        </p:grpSpPr>
        <p:pic>
          <p:nvPicPr>
            <p:cNvPr id="40" name="object 4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0100" y="5181600"/>
              <a:ext cx="177799" cy="177799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0100" y="4940300"/>
              <a:ext cx="177800" cy="190500"/>
            </a:xfrm>
            <a:prstGeom prst="rect">
              <a:avLst/>
            </a:prstGeom>
          </p:spPr>
        </p:pic>
      </p:grpSp>
      <p:sp>
        <p:nvSpPr>
          <p:cNvPr id="42" name="object 42" descr=""/>
          <p:cNvSpPr txBox="1"/>
          <p:nvPr/>
        </p:nvSpPr>
        <p:spPr>
          <a:xfrm>
            <a:off x="1104900" y="4864100"/>
            <a:ext cx="2153920" cy="5283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Single</a:t>
            </a:r>
            <a:r>
              <a:rPr dirty="0" sz="18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Year</a:t>
            </a:r>
            <a:r>
              <a:rPr dirty="0" sz="18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800" spc="5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1800" spc="50">
                <a:solidFill>
                  <a:srgbClr val="FFFFFF"/>
                </a:solidFill>
                <a:latin typeface="Verdana"/>
                <a:cs typeface="Verdana"/>
              </a:rPr>
              <a:t>orts </a:t>
            </a:r>
            <a:r>
              <a:rPr dirty="0" sz="1800" spc="7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dirty="0" sz="18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Years</a:t>
            </a:r>
            <a:r>
              <a:rPr dirty="0" sz="18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800" spc="5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1800" spc="50">
                <a:solidFill>
                  <a:srgbClr val="FFFFFF"/>
                </a:solidFill>
                <a:latin typeface="Verdana"/>
                <a:cs typeface="Verdana"/>
              </a:rPr>
              <a:t>orts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8200" y="2146299"/>
              <a:ext cx="3619500" cy="7747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5000" y="2895599"/>
              <a:ext cx="6553200" cy="7747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8800" y="3644900"/>
              <a:ext cx="6680200" cy="7747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1100" y="4394200"/>
              <a:ext cx="5448300" cy="77470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3225800" y="1932939"/>
            <a:ext cx="6372860" cy="302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511300">
              <a:lnSpc>
                <a:spcPct val="136600"/>
              </a:lnSpc>
              <a:spcBef>
                <a:spcPts val="95"/>
              </a:spcBef>
            </a:pPr>
            <a:r>
              <a:rPr dirty="0" sz="3600" spc="110" b="1">
                <a:solidFill>
                  <a:srgbClr val="00ADFF"/>
                </a:solidFill>
                <a:latin typeface="Arial"/>
                <a:cs typeface="Arial"/>
              </a:rPr>
              <a:t>Primary</a:t>
            </a:r>
            <a:r>
              <a:rPr dirty="0" sz="3600" spc="10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00ADFF"/>
                </a:solidFill>
                <a:latin typeface="Arial"/>
                <a:cs typeface="Arial"/>
              </a:rPr>
              <a:t>Focus </a:t>
            </a:r>
            <a:r>
              <a:rPr dirty="0" sz="3600" spc="85" b="1">
                <a:solidFill>
                  <a:srgbClr val="00ADFF"/>
                </a:solidFill>
                <a:latin typeface="Arial"/>
                <a:cs typeface="Arial"/>
              </a:rPr>
              <a:t>Mostly</a:t>
            </a:r>
            <a:r>
              <a:rPr dirty="0" sz="3600" spc="80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600" spc="60" b="1">
                <a:solidFill>
                  <a:srgbClr val="00ADFF"/>
                </a:solidFill>
                <a:latin typeface="Arial"/>
                <a:cs typeface="Arial"/>
              </a:rPr>
              <a:t>in</a:t>
            </a:r>
            <a:r>
              <a:rPr dirty="0" sz="3600" spc="8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600" spc="170" b="1">
                <a:solidFill>
                  <a:srgbClr val="00ADFF"/>
                </a:solidFill>
                <a:latin typeface="Arial"/>
                <a:cs typeface="Arial"/>
              </a:rPr>
              <a:t>2nd</a:t>
            </a:r>
            <a:r>
              <a:rPr dirty="0" sz="3600" spc="8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600" spc="160" b="1">
                <a:solidFill>
                  <a:srgbClr val="00ADFF"/>
                </a:solidFill>
                <a:latin typeface="Arial"/>
                <a:cs typeface="Arial"/>
              </a:rPr>
              <a:t>Order</a:t>
            </a:r>
            <a:r>
              <a:rPr dirty="0" sz="3600" spc="8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600" spc="110" b="1">
                <a:solidFill>
                  <a:srgbClr val="00ADFF"/>
                </a:solidFill>
                <a:latin typeface="Arial"/>
                <a:cs typeface="Arial"/>
              </a:rPr>
              <a:t>Action </a:t>
            </a:r>
            <a:r>
              <a:rPr dirty="0" sz="3600" spc="135" b="1">
                <a:solidFill>
                  <a:srgbClr val="00ADFF"/>
                </a:solidFill>
                <a:latin typeface="Arial"/>
                <a:cs typeface="Arial"/>
              </a:rPr>
              <a:t>Active</a:t>
            </a:r>
            <a:r>
              <a:rPr dirty="0" sz="3600" spc="4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600" spc="100" b="1">
                <a:solidFill>
                  <a:srgbClr val="00ADFF"/>
                </a:solidFill>
                <a:latin typeface="Arial"/>
                <a:cs typeface="Arial"/>
              </a:rPr>
              <a:t>Diversity</a:t>
            </a:r>
            <a:r>
              <a:rPr dirty="0" sz="3600" spc="4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00ADFF"/>
                </a:solidFill>
                <a:latin typeface="Arial"/>
                <a:cs typeface="Arial"/>
              </a:rPr>
              <a:t>&amp;</a:t>
            </a:r>
            <a:r>
              <a:rPr dirty="0" sz="3600" spc="4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600" spc="40" b="1">
                <a:solidFill>
                  <a:srgbClr val="00ADFF"/>
                </a:solidFill>
                <a:latin typeface="Arial"/>
                <a:cs typeface="Arial"/>
              </a:rPr>
              <a:t>Inclusion</a:t>
            </a:r>
            <a:endParaRPr sz="3600">
              <a:latin typeface="Arial"/>
              <a:cs typeface="Arial"/>
            </a:endParaRPr>
          </a:p>
          <a:p>
            <a:pPr marL="596900">
              <a:lnSpc>
                <a:spcPct val="100000"/>
              </a:lnSpc>
              <a:spcBef>
                <a:spcPts val="1580"/>
              </a:spcBef>
            </a:pPr>
            <a:r>
              <a:rPr dirty="0" sz="3600" spc="75" b="1">
                <a:solidFill>
                  <a:srgbClr val="00ADFF"/>
                </a:solidFill>
                <a:latin typeface="Arial"/>
                <a:cs typeface="Arial"/>
              </a:rPr>
              <a:t>Intrinsically</a:t>
            </a:r>
            <a:r>
              <a:rPr dirty="0" sz="3600" spc="100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600" spc="155" b="1">
                <a:solidFill>
                  <a:srgbClr val="00ADFF"/>
                </a:solidFill>
                <a:latin typeface="Arial"/>
                <a:cs typeface="Arial"/>
              </a:rPr>
              <a:t>Motivated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168400" y="5867400"/>
            <a:ext cx="10566400" cy="2641600"/>
            <a:chOff x="1168400" y="5867400"/>
            <a:chExt cx="10566400" cy="2641600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8400" y="5867400"/>
              <a:ext cx="10566400" cy="8001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26100" y="6438900"/>
              <a:ext cx="1651000" cy="7112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47800" y="7188200"/>
              <a:ext cx="10033000" cy="7747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94100" y="7734300"/>
              <a:ext cx="5689600" cy="77470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1257300" y="5880100"/>
            <a:ext cx="10296525" cy="241554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algn="ctr" marL="12700" marR="5080">
              <a:lnSpc>
                <a:spcPts val="4300"/>
              </a:lnSpc>
              <a:spcBef>
                <a:spcPts val="260"/>
              </a:spcBef>
            </a:pPr>
            <a:r>
              <a:rPr dirty="0" sz="3600" spc="100" b="1">
                <a:solidFill>
                  <a:srgbClr val="F5D328"/>
                </a:solidFill>
                <a:latin typeface="Arial"/>
                <a:cs typeface="Arial"/>
              </a:rPr>
              <a:t>But</a:t>
            </a:r>
            <a:r>
              <a:rPr dirty="0" sz="3600" spc="80" b="1">
                <a:solidFill>
                  <a:srgbClr val="F5D328"/>
                </a:solidFill>
                <a:latin typeface="Arial"/>
                <a:cs typeface="Arial"/>
              </a:rPr>
              <a:t> </a:t>
            </a:r>
            <a:r>
              <a:rPr dirty="0" sz="3600" spc="250" b="1">
                <a:solidFill>
                  <a:srgbClr val="F5D328"/>
                </a:solidFill>
                <a:latin typeface="Arial"/>
                <a:cs typeface="Arial"/>
              </a:rPr>
              <a:t>What</a:t>
            </a:r>
            <a:r>
              <a:rPr dirty="0" sz="3600" spc="85" b="1">
                <a:solidFill>
                  <a:srgbClr val="F5D328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5D328"/>
                </a:solidFill>
                <a:latin typeface="Arial"/>
                <a:cs typeface="Arial"/>
              </a:rPr>
              <a:t>Is</a:t>
            </a:r>
            <a:r>
              <a:rPr dirty="0" sz="3600" spc="85" b="1">
                <a:solidFill>
                  <a:srgbClr val="F5D328"/>
                </a:solidFill>
                <a:latin typeface="Arial"/>
                <a:cs typeface="Arial"/>
              </a:rPr>
              <a:t> </a:t>
            </a:r>
            <a:r>
              <a:rPr dirty="0" sz="3600" spc="105" b="1">
                <a:solidFill>
                  <a:srgbClr val="F5D328"/>
                </a:solidFill>
                <a:latin typeface="Arial"/>
                <a:cs typeface="Arial"/>
              </a:rPr>
              <a:t>The</a:t>
            </a:r>
            <a:r>
              <a:rPr dirty="0" sz="3600" spc="85" b="1">
                <a:solidFill>
                  <a:srgbClr val="F5D328"/>
                </a:solidFill>
                <a:latin typeface="Arial"/>
                <a:cs typeface="Arial"/>
              </a:rPr>
              <a:t> </a:t>
            </a:r>
            <a:r>
              <a:rPr dirty="0" sz="3600" spc="110" b="1">
                <a:solidFill>
                  <a:srgbClr val="F5D328"/>
                </a:solidFill>
                <a:latin typeface="Arial"/>
                <a:cs typeface="Arial"/>
              </a:rPr>
              <a:t>Larger</a:t>
            </a:r>
            <a:r>
              <a:rPr dirty="0" sz="3600" spc="85" b="1">
                <a:solidFill>
                  <a:srgbClr val="F5D328"/>
                </a:solidFill>
                <a:latin typeface="Arial"/>
                <a:cs typeface="Arial"/>
              </a:rPr>
              <a:t> </a:t>
            </a:r>
            <a:r>
              <a:rPr dirty="0" sz="3600" spc="100" b="1">
                <a:solidFill>
                  <a:srgbClr val="F5D328"/>
                </a:solidFill>
                <a:latin typeface="Arial"/>
                <a:cs typeface="Arial"/>
              </a:rPr>
              <a:t>Diversity</a:t>
            </a:r>
            <a:r>
              <a:rPr dirty="0" sz="3600" spc="85" b="1">
                <a:solidFill>
                  <a:srgbClr val="F5D328"/>
                </a:solidFill>
                <a:latin typeface="Arial"/>
                <a:cs typeface="Arial"/>
              </a:rPr>
              <a:t> </a:t>
            </a:r>
            <a:r>
              <a:rPr dirty="0" sz="3600" spc="140" b="1">
                <a:solidFill>
                  <a:srgbClr val="F5D328"/>
                </a:solidFill>
                <a:latin typeface="Arial"/>
                <a:cs typeface="Arial"/>
              </a:rPr>
              <a:t>Vision/End </a:t>
            </a:r>
            <a:r>
              <a:rPr dirty="0" sz="3600" spc="-10" b="1">
                <a:solidFill>
                  <a:srgbClr val="F5D328"/>
                </a:solidFill>
                <a:latin typeface="Arial"/>
                <a:cs typeface="Arial"/>
              </a:rPr>
              <a:t>Goal?</a:t>
            </a:r>
            <a:endParaRPr sz="3600">
              <a:latin typeface="Arial"/>
              <a:cs typeface="Arial"/>
            </a:endParaRPr>
          </a:p>
          <a:p>
            <a:pPr algn="ctr" marL="292100" marR="272415">
              <a:lnSpc>
                <a:spcPts val="4300"/>
              </a:lnSpc>
              <a:spcBef>
                <a:spcPts val="1560"/>
              </a:spcBef>
            </a:pPr>
            <a:r>
              <a:rPr dirty="0" sz="3600" spc="220" b="1">
                <a:solidFill>
                  <a:srgbClr val="F5D328"/>
                </a:solidFill>
                <a:latin typeface="Arial"/>
                <a:cs typeface="Arial"/>
              </a:rPr>
              <a:t>Need</a:t>
            </a:r>
            <a:r>
              <a:rPr dirty="0" sz="3600" spc="70" b="1">
                <a:solidFill>
                  <a:srgbClr val="F5D328"/>
                </a:solidFill>
                <a:latin typeface="Arial"/>
                <a:cs typeface="Arial"/>
              </a:rPr>
              <a:t> </a:t>
            </a:r>
            <a:r>
              <a:rPr dirty="0" sz="3600" spc="200" b="1">
                <a:solidFill>
                  <a:srgbClr val="F5D328"/>
                </a:solidFill>
                <a:latin typeface="Arial"/>
                <a:cs typeface="Arial"/>
              </a:rPr>
              <a:t>to</a:t>
            </a:r>
            <a:r>
              <a:rPr dirty="0" sz="3600" spc="70" b="1">
                <a:solidFill>
                  <a:srgbClr val="F5D328"/>
                </a:solidFill>
                <a:latin typeface="Arial"/>
                <a:cs typeface="Arial"/>
              </a:rPr>
              <a:t> </a:t>
            </a:r>
            <a:r>
              <a:rPr dirty="0" sz="3600" spc="110" b="1">
                <a:solidFill>
                  <a:srgbClr val="F5D328"/>
                </a:solidFill>
                <a:latin typeface="Arial"/>
                <a:cs typeface="Arial"/>
              </a:rPr>
              <a:t>Clarify</a:t>
            </a:r>
            <a:r>
              <a:rPr dirty="0" sz="3600" spc="75" b="1">
                <a:solidFill>
                  <a:srgbClr val="F5D328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5D328"/>
                </a:solidFill>
                <a:latin typeface="Arial"/>
                <a:cs typeface="Arial"/>
              </a:rPr>
              <a:t>&amp;</a:t>
            </a:r>
            <a:r>
              <a:rPr dirty="0" sz="3600" spc="70" b="1">
                <a:solidFill>
                  <a:srgbClr val="F5D328"/>
                </a:solidFill>
                <a:latin typeface="Arial"/>
                <a:cs typeface="Arial"/>
              </a:rPr>
              <a:t> </a:t>
            </a:r>
            <a:r>
              <a:rPr dirty="0" sz="3600" spc="140" b="1">
                <a:solidFill>
                  <a:srgbClr val="F5D328"/>
                </a:solidFill>
                <a:latin typeface="Arial"/>
                <a:cs typeface="Arial"/>
              </a:rPr>
              <a:t>Operationalize</a:t>
            </a:r>
            <a:r>
              <a:rPr dirty="0" sz="3600" spc="75" b="1">
                <a:solidFill>
                  <a:srgbClr val="F5D328"/>
                </a:solidFill>
                <a:latin typeface="Arial"/>
                <a:cs typeface="Arial"/>
              </a:rPr>
              <a:t> </a:t>
            </a:r>
            <a:r>
              <a:rPr dirty="0" sz="3600" spc="90" b="1">
                <a:solidFill>
                  <a:srgbClr val="F5D328"/>
                </a:solidFill>
                <a:latin typeface="Arial"/>
                <a:cs typeface="Arial"/>
              </a:rPr>
              <a:t>Diversity </a:t>
            </a:r>
            <a:r>
              <a:rPr dirty="0" sz="3600" spc="60" b="1">
                <a:solidFill>
                  <a:srgbClr val="F5D328"/>
                </a:solidFill>
                <a:latin typeface="Arial"/>
                <a:cs typeface="Arial"/>
              </a:rPr>
              <a:t>Vision</a:t>
            </a:r>
            <a:r>
              <a:rPr dirty="0" sz="3600" spc="90" b="1">
                <a:solidFill>
                  <a:srgbClr val="F5D328"/>
                </a:solidFill>
                <a:latin typeface="Arial"/>
                <a:cs typeface="Arial"/>
              </a:rPr>
              <a:t> </a:t>
            </a:r>
            <a:r>
              <a:rPr dirty="0" sz="3600" spc="114" b="1">
                <a:solidFill>
                  <a:srgbClr val="F5D328"/>
                </a:solidFill>
                <a:latin typeface="Arial"/>
                <a:cs typeface="Arial"/>
              </a:rPr>
              <a:t>via</a:t>
            </a:r>
            <a:r>
              <a:rPr dirty="0" sz="3600" spc="90" b="1">
                <a:solidFill>
                  <a:srgbClr val="F5D328"/>
                </a:solidFill>
                <a:latin typeface="Arial"/>
                <a:cs typeface="Arial"/>
              </a:rPr>
              <a:t> </a:t>
            </a:r>
            <a:r>
              <a:rPr dirty="0" sz="3600" spc="120" b="1">
                <a:solidFill>
                  <a:srgbClr val="F5D328"/>
                </a:solidFill>
                <a:latin typeface="Arial"/>
                <a:cs typeface="Arial"/>
              </a:rPr>
              <a:t>Action</a:t>
            </a:r>
            <a:r>
              <a:rPr dirty="0" sz="3600" spc="95" b="1">
                <a:solidFill>
                  <a:srgbClr val="F5D328"/>
                </a:solidFill>
                <a:latin typeface="Arial"/>
                <a:cs typeface="Arial"/>
              </a:rPr>
              <a:t> </a:t>
            </a:r>
            <a:r>
              <a:rPr dirty="0" sz="3600" spc="50" b="1">
                <a:solidFill>
                  <a:srgbClr val="F5D328"/>
                </a:solidFill>
                <a:latin typeface="Arial"/>
                <a:cs typeface="Arial"/>
              </a:rPr>
              <a:t>Steps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5753100" y="508000"/>
            <a:ext cx="6705600" cy="1371600"/>
            <a:chOff x="5753100" y="508000"/>
            <a:chExt cx="6705600" cy="1371600"/>
          </a:xfrm>
        </p:grpSpPr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53100" y="508000"/>
              <a:ext cx="6705600" cy="9144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48900" y="1066800"/>
              <a:ext cx="2184400" cy="812800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L="42545" marR="5080">
              <a:lnSpc>
                <a:spcPts val="5055"/>
              </a:lnSpc>
              <a:spcBef>
                <a:spcPts val="100"/>
              </a:spcBef>
            </a:pPr>
            <a:r>
              <a:rPr dirty="0"/>
              <a:t>Clarifying</a:t>
            </a:r>
            <a:r>
              <a:rPr dirty="0" spc="-70"/>
              <a:t> </a:t>
            </a:r>
            <a:r>
              <a:rPr dirty="0"/>
              <a:t>a</a:t>
            </a:r>
            <a:r>
              <a:rPr dirty="0" spc="-65"/>
              <a:t> </a:t>
            </a:r>
            <a:r>
              <a:rPr dirty="0" spc="-10"/>
              <a:t>Diversity</a:t>
            </a:r>
          </a:p>
          <a:p>
            <a:pPr algn="r" marL="42545" marR="5080">
              <a:lnSpc>
                <a:spcPts val="5055"/>
              </a:lnSpc>
            </a:pPr>
            <a:r>
              <a:rPr dirty="0" spc="40"/>
              <a:t>Vision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500" y="2031999"/>
              <a:ext cx="11061700" cy="7112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500" y="2501899"/>
              <a:ext cx="9994900" cy="7112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6500" y="2489199"/>
              <a:ext cx="1866900" cy="73660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19100" y="2044700"/>
            <a:ext cx="11348085" cy="95758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 marR="5080">
              <a:lnSpc>
                <a:spcPts val="3700"/>
              </a:lnSpc>
              <a:spcBef>
                <a:spcPts val="140"/>
              </a:spcBef>
            </a:pPr>
            <a:r>
              <a:rPr dirty="0" sz="3000" spc="85" b="1">
                <a:solidFill>
                  <a:srgbClr val="00ADFF"/>
                </a:solidFill>
                <a:latin typeface="Arial"/>
                <a:cs typeface="Arial"/>
              </a:rPr>
              <a:t>Indicates</a:t>
            </a:r>
            <a:r>
              <a:rPr dirty="0" sz="3000" spc="7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000" spc="70" b="1">
                <a:solidFill>
                  <a:srgbClr val="00ADFF"/>
                </a:solidFill>
                <a:latin typeface="Arial"/>
                <a:cs typeface="Arial"/>
              </a:rPr>
              <a:t>an</a:t>
            </a:r>
            <a:r>
              <a:rPr dirty="0" sz="3000" spc="7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000" spc="90" b="1">
                <a:solidFill>
                  <a:srgbClr val="00ADFF"/>
                </a:solidFill>
                <a:latin typeface="Arial"/>
                <a:cs typeface="Arial"/>
              </a:rPr>
              <a:t>abundance</a:t>
            </a:r>
            <a:r>
              <a:rPr dirty="0" sz="3000" spc="7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000" spc="140" b="1">
                <a:solidFill>
                  <a:srgbClr val="00ADFF"/>
                </a:solidFill>
                <a:latin typeface="Arial"/>
                <a:cs typeface="Arial"/>
              </a:rPr>
              <a:t>of</a:t>
            </a:r>
            <a:r>
              <a:rPr dirty="0" sz="3000" spc="80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000" spc="55" b="1">
                <a:solidFill>
                  <a:srgbClr val="00ADFF"/>
                </a:solidFill>
                <a:latin typeface="Arial"/>
                <a:cs typeface="Arial"/>
              </a:rPr>
              <a:t>addressing</a:t>
            </a:r>
            <a:r>
              <a:rPr dirty="0" sz="3000" spc="7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000" spc="95" b="1">
                <a:solidFill>
                  <a:srgbClr val="00ADFF"/>
                </a:solidFill>
                <a:latin typeface="Arial"/>
                <a:cs typeface="Arial"/>
              </a:rPr>
              <a:t>diversity</a:t>
            </a:r>
            <a:r>
              <a:rPr dirty="0" sz="3000" spc="7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000" spc="85" b="1">
                <a:solidFill>
                  <a:srgbClr val="00ADFF"/>
                </a:solidFill>
                <a:latin typeface="Arial"/>
                <a:cs typeface="Arial"/>
              </a:rPr>
              <a:t>through </a:t>
            </a:r>
            <a:r>
              <a:rPr dirty="0" sz="3000" spc="114" b="1">
                <a:solidFill>
                  <a:srgbClr val="00ADFF"/>
                </a:solidFill>
                <a:latin typeface="Arial"/>
                <a:cs typeface="Arial"/>
              </a:rPr>
              <a:t>multiple</a:t>
            </a:r>
            <a:r>
              <a:rPr dirty="0" sz="3000" spc="90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ADFF"/>
                </a:solidFill>
                <a:latin typeface="Arial"/>
                <a:cs typeface="Arial"/>
              </a:rPr>
              <a:t>forms;</a:t>
            </a:r>
            <a:r>
              <a:rPr dirty="0" sz="3000" spc="9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000" spc="165" b="1">
                <a:solidFill>
                  <a:srgbClr val="00ADFF"/>
                </a:solidFill>
                <a:latin typeface="Arial"/>
                <a:cs typeface="Arial"/>
              </a:rPr>
              <a:t>Will</a:t>
            </a:r>
            <a:r>
              <a:rPr dirty="0" sz="3000" spc="9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000" spc="120" b="1">
                <a:solidFill>
                  <a:srgbClr val="00ADFF"/>
                </a:solidFill>
                <a:latin typeface="Arial"/>
                <a:cs typeface="Arial"/>
              </a:rPr>
              <a:t>pare</a:t>
            </a:r>
            <a:r>
              <a:rPr dirty="0" sz="3000" spc="9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000" spc="125" b="1">
                <a:solidFill>
                  <a:srgbClr val="00ADFF"/>
                </a:solidFill>
                <a:latin typeface="Arial"/>
                <a:cs typeface="Arial"/>
              </a:rPr>
              <a:t>down</a:t>
            </a:r>
            <a:r>
              <a:rPr dirty="0" sz="3000" spc="9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000" spc="85" b="1">
                <a:solidFill>
                  <a:srgbClr val="00ADFF"/>
                </a:solidFill>
                <a:latin typeface="Arial"/>
                <a:cs typeface="Arial"/>
              </a:rPr>
              <a:t>based</a:t>
            </a:r>
            <a:r>
              <a:rPr dirty="0" sz="3000" spc="9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000" spc="90" b="1">
                <a:solidFill>
                  <a:srgbClr val="00ADFF"/>
                </a:solidFill>
                <a:latin typeface="Arial"/>
                <a:cs typeface="Arial"/>
              </a:rPr>
              <a:t>on</a:t>
            </a:r>
            <a:r>
              <a:rPr dirty="0" sz="3000" spc="9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000" spc="90" b="1">
                <a:solidFill>
                  <a:srgbClr val="00ADFF"/>
                </a:solidFill>
                <a:latin typeface="Arial"/>
                <a:cs typeface="Arial"/>
              </a:rPr>
              <a:t>strategic</a:t>
            </a:r>
            <a:r>
              <a:rPr dirty="0" sz="3000" spc="9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200" spc="114" b="1">
                <a:solidFill>
                  <a:srgbClr val="00ADFF"/>
                </a:solidFill>
                <a:latin typeface="Arial"/>
                <a:cs typeface="Arial"/>
              </a:rPr>
              <a:t>priority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7500" y="3048000"/>
            <a:ext cx="1905000" cy="66040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19100" y="2971800"/>
            <a:ext cx="161290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solidFill>
                  <a:srgbClr val="00ADFF"/>
                </a:solidFill>
                <a:latin typeface="Arial"/>
                <a:cs typeface="Arial"/>
              </a:rPr>
              <a:t>process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658100" y="3175000"/>
            <a:ext cx="226314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5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700" spc="55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1700" spc="55">
                <a:solidFill>
                  <a:srgbClr val="FFFFFF"/>
                </a:solidFill>
                <a:latin typeface="Verdana"/>
                <a:cs typeface="Verdana"/>
              </a:rPr>
              <a:t>orts</a:t>
            </a:r>
            <a:r>
              <a:rPr dirty="0" sz="17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700" spc="-95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17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FFFFFF"/>
                </a:solidFill>
                <a:latin typeface="Verdana"/>
                <a:cs typeface="Verdana"/>
              </a:rPr>
              <a:t>Theme</a:t>
            </a:r>
            <a:r>
              <a:rPr dirty="0" sz="17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Verdana"/>
                <a:cs typeface="Verdana"/>
              </a:rPr>
              <a:t>(All)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956300" y="3617912"/>
            <a:ext cx="5672455" cy="5056505"/>
            <a:chOff x="5956300" y="3617912"/>
            <a:chExt cx="5672455" cy="5056505"/>
          </a:xfrm>
        </p:grpSpPr>
        <p:sp>
          <p:nvSpPr>
            <p:cNvPr id="11" name="object 11" descr=""/>
            <p:cNvSpPr/>
            <p:nvPr/>
          </p:nvSpPr>
          <p:spPr>
            <a:xfrm>
              <a:off x="7372350" y="3619499"/>
              <a:ext cx="2832100" cy="5041900"/>
            </a:xfrm>
            <a:custGeom>
              <a:avLst/>
              <a:gdLst/>
              <a:ahLst/>
              <a:cxnLst/>
              <a:rect l="l" t="t" r="r" b="b"/>
              <a:pathLst>
                <a:path w="2832100" h="5041900">
                  <a:moveTo>
                    <a:pt x="0" y="368300"/>
                  </a:moveTo>
                  <a:lnTo>
                    <a:pt x="0" y="5041900"/>
                  </a:lnTo>
                </a:path>
                <a:path w="2832100" h="5041900">
                  <a:moveTo>
                    <a:pt x="0" y="177800"/>
                  </a:moveTo>
                  <a:lnTo>
                    <a:pt x="0" y="228600"/>
                  </a:lnTo>
                </a:path>
                <a:path w="2832100" h="5041900">
                  <a:moveTo>
                    <a:pt x="0" y="0"/>
                  </a:moveTo>
                  <a:lnTo>
                    <a:pt x="0" y="50800"/>
                  </a:lnTo>
                </a:path>
                <a:path w="2832100" h="5041900">
                  <a:moveTo>
                    <a:pt x="1422400" y="177800"/>
                  </a:moveTo>
                  <a:lnTo>
                    <a:pt x="1422400" y="5041900"/>
                  </a:lnTo>
                </a:path>
                <a:path w="2832100" h="5041900">
                  <a:moveTo>
                    <a:pt x="1422400" y="0"/>
                  </a:moveTo>
                  <a:lnTo>
                    <a:pt x="1422400" y="50800"/>
                  </a:lnTo>
                </a:path>
                <a:path w="2832100" h="5041900">
                  <a:moveTo>
                    <a:pt x="2832100" y="177800"/>
                  </a:moveTo>
                  <a:lnTo>
                    <a:pt x="2832100" y="5041900"/>
                  </a:lnTo>
                </a:path>
                <a:path w="2832100" h="5041900">
                  <a:moveTo>
                    <a:pt x="2832100" y="0"/>
                  </a:moveTo>
                  <a:lnTo>
                    <a:pt x="2832100" y="50800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1626850" y="3619499"/>
              <a:ext cx="0" cy="5041900"/>
            </a:xfrm>
            <a:custGeom>
              <a:avLst/>
              <a:gdLst/>
              <a:ahLst/>
              <a:cxnLst/>
              <a:rect l="l" t="t" r="r" b="b"/>
              <a:pathLst>
                <a:path w="0" h="5041900">
                  <a:moveTo>
                    <a:pt x="0" y="0"/>
                  </a:moveTo>
                  <a:lnTo>
                    <a:pt x="0" y="5041900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962650" y="3625849"/>
              <a:ext cx="0" cy="5041900"/>
            </a:xfrm>
            <a:custGeom>
              <a:avLst/>
              <a:gdLst/>
              <a:ahLst/>
              <a:cxnLst/>
              <a:rect l="l" t="t" r="r" b="b"/>
              <a:pathLst>
                <a:path w="0" h="5041900">
                  <a:moveTo>
                    <a:pt x="0" y="50419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5803900" y="8686800"/>
            <a:ext cx="3054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200900" y="8686800"/>
            <a:ext cx="3581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15">
                <a:solidFill>
                  <a:srgbClr val="FFFFFF"/>
                </a:solidFill>
                <a:latin typeface="Verdana"/>
                <a:cs typeface="Verdana"/>
              </a:rPr>
              <a:t>15%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585200" y="8686800"/>
            <a:ext cx="4152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65">
                <a:solidFill>
                  <a:srgbClr val="FFFFFF"/>
                </a:solidFill>
                <a:latin typeface="Verdana"/>
                <a:cs typeface="Verdana"/>
              </a:rPr>
              <a:t>30%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007600" y="8686800"/>
            <a:ext cx="4089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>
                <a:solidFill>
                  <a:srgbClr val="FFFFFF"/>
                </a:solidFill>
                <a:latin typeface="Verdana"/>
                <a:cs typeface="Verdana"/>
              </a:rPr>
              <a:t>45%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1417300" y="8686800"/>
            <a:ext cx="4222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5">
                <a:solidFill>
                  <a:srgbClr val="FFFFFF"/>
                </a:solidFill>
                <a:latin typeface="Verdana"/>
                <a:cs typeface="Verdana"/>
              </a:rPr>
              <a:t>60%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5968999" y="3670300"/>
            <a:ext cx="5524500" cy="5003800"/>
            <a:chOff x="5968999" y="3670300"/>
            <a:chExt cx="5524500" cy="5003800"/>
          </a:xfrm>
        </p:grpSpPr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69000" y="3670300"/>
              <a:ext cx="5524499" cy="12699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68999" y="3848100"/>
              <a:ext cx="1409699" cy="13969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69000" y="4038600"/>
              <a:ext cx="520699" cy="12699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69000" y="4216400"/>
              <a:ext cx="368299" cy="13969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68999" y="4406900"/>
              <a:ext cx="241299" cy="12699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68999" y="4597400"/>
              <a:ext cx="215899" cy="12699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68999" y="4775200"/>
              <a:ext cx="139699" cy="13969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68999" y="5156200"/>
              <a:ext cx="88899" cy="12699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68999" y="4965700"/>
              <a:ext cx="101599" cy="12699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69000" y="5334000"/>
              <a:ext cx="76199" cy="13969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69000" y="5524500"/>
              <a:ext cx="76199" cy="12699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69000" y="5702300"/>
              <a:ext cx="76199" cy="13969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68999" y="6083300"/>
              <a:ext cx="63499" cy="12699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69000" y="5892800"/>
              <a:ext cx="63499" cy="139699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69000" y="6261100"/>
              <a:ext cx="50799" cy="139699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68999" y="6451600"/>
              <a:ext cx="38099" cy="126999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68999" y="6642100"/>
              <a:ext cx="38099" cy="12699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69000" y="6819900"/>
              <a:ext cx="38099" cy="139699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68999" y="7010400"/>
              <a:ext cx="25399" cy="126999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68999" y="7188200"/>
              <a:ext cx="12699" cy="139699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68999" y="7569200"/>
              <a:ext cx="12699" cy="126999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68999" y="7378700"/>
              <a:ext cx="12699" cy="13969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69000" y="8470900"/>
              <a:ext cx="330200" cy="20320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69000" y="8293100"/>
              <a:ext cx="330200" cy="20320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69000" y="8102600"/>
              <a:ext cx="330200" cy="20320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81700" y="7924800"/>
              <a:ext cx="330200" cy="20320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81700" y="7734300"/>
              <a:ext cx="330200" cy="20320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81700" y="7543800"/>
              <a:ext cx="330200" cy="20320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94400" y="7366000"/>
              <a:ext cx="330200" cy="20320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94400" y="7175500"/>
              <a:ext cx="330200" cy="203200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94400" y="6985000"/>
              <a:ext cx="330200" cy="20320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07100" y="6807200"/>
              <a:ext cx="330200" cy="203200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07100" y="6616700"/>
              <a:ext cx="330200" cy="203200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07100" y="6426200"/>
              <a:ext cx="330200" cy="203200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19800" y="6248400"/>
              <a:ext cx="266700" cy="203200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32500" y="6057900"/>
              <a:ext cx="266700" cy="203200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32500" y="5880100"/>
              <a:ext cx="266700" cy="203200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45200" y="5689600"/>
              <a:ext cx="266700" cy="203200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45200" y="5499100"/>
              <a:ext cx="266700" cy="203200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57900" y="5321300"/>
              <a:ext cx="266700" cy="203200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70600" y="5130800"/>
              <a:ext cx="266700" cy="203200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83300" y="4940300"/>
              <a:ext cx="266700" cy="203200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08700" y="4762500"/>
              <a:ext cx="304800" cy="203200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84900" y="4572000"/>
              <a:ext cx="304800" cy="203200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23000" y="4394200"/>
              <a:ext cx="304800" cy="203200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50000" y="4203700"/>
              <a:ext cx="317500" cy="203200"/>
            </a:xfrm>
            <a:prstGeom prst="rect">
              <a:avLst/>
            </a:prstGeom>
          </p:spPr>
        </p:pic>
      </p:grpSp>
      <p:sp>
        <p:nvSpPr>
          <p:cNvPr id="66" name="object 66" descr=""/>
          <p:cNvSpPr txBox="1"/>
          <p:nvPr/>
        </p:nvSpPr>
        <p:spPr>
          <a:xfrm>
            <a:off x="1816100" y="3581400"/>
            <a:ext cx="4844415" cy="5090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861694">
              <a:lnSpc>
                <a:spcPts val="159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Event</a:t>
            </a:r>
            <a:r>
              <a:rPr dirty="0" sz="14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(1153)</a:t>
            </a:r>
            <a:endParaRPr sz="1400">
              <a:latin typeface="Verdana"/>
              <a:cs typeface="Verdana"/>
            </a:endParaRPr>
          </a:p>
          <a:p>
            <a:pPr algn="r" marR="862965">
              <a:lnSpc>
                <a:spcPts val="1450"/>
              </a:lnSpc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Student</a:t>
            </a:r>
            <a:r>
              <a:rPr dirty="0" sz="1400" spc="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Club/Organization</a:t>
            </a:r>
            <a:r>
              <a:rPr dirty="0" sz="140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(296)</a:t>
            </a:r>
            <a:endParaRPr sz="1400">
              <a:latin typeface="Verdana"/>
              <a:cs typeface="Verdana"/>
            </a:endParaRPr>
          </a:p>
          <a:p>
            <a:pPr algn="r" marR="855980">
              <a:lnSpc>
                <a:spcPts val="1450"/>
              </a:lnSpc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Student</a:t>
            </a:r>
            <a:r>
              <a:rPr dirty="0" sz="14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Recruitment</a:t>
            </a:r>
            <a:r>
              <a:rPr dirty="0" sz="14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(110)</a:t>
            </a:r>
            <a:endParaRPr sz="1400">
              <a:latin typeface="Verdana"/>
              <a:cs typeface="Verdana"/>
            </a:endParaRPr>
          </a:p>
          <a:p>
            <a:pPr marL="1917700">
              <a:lnSpc>
                <a:spcPts val="1500"/>
              </a:lnSpc>
              <a:tabLst>
                <a:tab pos="4558665" algn="l"/>
              </a:tabLst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Campus</a:t>
            </a:r>
            <a:r>
              <a:rPr dirty="0" sz="14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Resource</a:t>
            </a:r>
            <a:r>
              <a:rPr dirty="0" sz="14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(80)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baseline="-3968" sz="2100" spc="-150">
                <a:solidFill>
                  <a:srgbClr val="FFFFFF"/>
                </a:solidFill>
                <a:latin typeface="Verdana"/>
                <a:cs typeface="Verdana"/>
              </a:rPr>
              <a:t>4%</a:t>
            </a:r>
            <a:endParaRPr baseline="-3968" sz="2100">
              <a:latin typeface="Verdana"/>
              <a:cs typeface="Verdana"/>
            </a:endParaRPr>
          </a:p>
          <a:p>
            <a:pPr algn="r" marR="142875">
              <a:lnSpc>
                <a:spcPts val="1500"/>
              </a:lnSpc>
              <a:tabLst>
                <a:tab pos="3174365" algn="l"/>
              </a:tabLst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Financial</a:t>
            </a:r>
            <a:r>
              <a:rPr dirty="0" sz="1400" spc="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Aid/Scholarship</a:t>
            </a:r>
            <a:r>
              <a:rPr dirty="0" sz="1400" spc="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(53)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baseline="-3968" sz="2100" spc="-37">
                <a:solidFill>
                  <a:srgbClr val="FFFFFF"/>
                </a:solidFill>
                <a:latin typeface="Verdana"/>
                <a:cs typeface="Verdana"/>
              </a:rPr>
              <a:t>3%</a:t>
            </a:r>
            <a:endParaRPr baseline="-3968" sz="2100">
              <a:latin typeface="Verdana"/>
              <a:cs typeface="Verdana"/>
            </a:endParaRPr>
          </a:p>
          <a:p>
            <a:pPr algn="r" marR="182245">
              <a:lnSpc>
                <a:spcPts val="1450"/>
              </a:lnSpc>
              <a:tabLst>
                <a:tab pos="2577465" algn="l"/>
              </a:tabLst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Training/Workshop</a:t>
            </a:r>
            <a:r>
              <a:rPr dirty="0" sz="1400" spc="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(47)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2%</a:t>
            </a:r>
            <a:endParaRPr sz="1400">
              <a:latin typeface="Verdana"/>
              <a:cs typeface="Verdana"/>
            </a:endParaRPr>
          </a:p>
          <a:p>
            <a:pPr marL="749300">
              <a:lnSpc>
                <a:spcPts val="1450"/>
              </a:lnSpc>
              <a:tabLst>
                <a:tab pos="4317365" algn="l"/>
              </a:tabLst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Faculty</a:t>
            </a:r>
            <a:r>
              <a:rPr dirty="0" sz="1400" spc="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Recruitment/Retention</a:t>
            </a:r>
            <a:r>
              <a:rPr dirty="0" sz="1400" spc="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(30)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baseline="-3968" sz="2100" spc="-52">
                <a:solidFill>
                  <a:srgbClr val="FFFFFF"/>
                </a:solidFill>
                <a:latin typeface="Verdana"/>
                <a:cs typeface="Verdana"/>
              </a:rPr>
              <a:t>2%</a:t>
            </a:r>
            <a:endParaRPr baseline="-3968" sz="2100">
              <a:latin typeface="Verdana"/>
              <a:cs typeface="Verdana"/>
            </a:endParaRPr>
          </a:p>
          <a:p>
            <a:pPr algn="r" marR="322580">
              <a:lnSpc>
                <a:spcPts val="1500"/>
              </a:lnSpc>
              <a:tabLst>
                <a:tab pos="4279265" algn="l"/>
              </a:tabLst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Student</a:t>
            </a:r>
            <a:r>
              <a:rPr dirty="0" sz="14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Retention-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Graduation</a:t>
            </a:r>
            <a:r>
              <a:rPr dirty="0" sz="14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Initiative</a:t>
            </a:r>
            <a:r>
              <a:rPr dirty="0" sz="14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(24)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400" spc="-365">
                <a:solidFill>
                  <a:srgbClr val="FFFFFF"/>
                </a:solidFill>
                <a:latin typeface="Verdana"/>
                <a:cs typeface="Verdana"/>
              </a:rPr>
              <a:t>1%</a:t>
            </a:r>
            <a:endParaRPr sz="1400">
              <a:latin typeface="Verdana"/>
              <a:cs typeface="Verdana"/>
            </a:endParaRPr>
          </a:p>
          <a:p>
            <a:pPr algn="r" marR="335280">
              <a:lnSpc>
                <a:spcPts val="1450"/>
              </a:lnSpc>
              <a:tabLst>
                <a:tab pos="1193165" algn="l"/>
              </a:tabLst>
            </a:pP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Grant</a:t>
            </a:r>
            <a:r>
              <a:rPr dirty="0" sz="14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(21)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400" spc="-365">
                <a:solidFill>
                  <a:srgbClr val="FFFFFF"/>
                </a:solidFill>
                <a:latin typeface="Verdana"/>
                <a:cs typeface="Verdana"/>
              </a:rPr>
              <a:t>1%</a:t>
            </a:r>
            <a:endParaRPr sz="1400">
              <a:latin typeface="Verdana"/>
              <a:cs typeface="Verdana"/>
            </a:endParaRPr>
          </a:p>
          <a:p>
            <a:pPr algn="r" marR="347980">
              <a:lnSpc>
                <a:spcPts val="1450"/>
              </a:lnSpc>
              <a:tabLst>
                <a:tab pos="1091565" algn="l"/>
              </a:tabLst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Role</a:t>
            </a:r>
            <a:r>
              <a:rPr dirty="0" sz="14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(19)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baseline="-3968" sz="2100" spc="-547">
                <a:solidFill>
                  <a:srgbClr val="FFFFFF"/>
                </a:solidFill>
                <a:latin typeface="Verdana"/>
                <a:cs typeface="Verdana"/>
              </a:rPr>
              <a:t>1%</a:t>
            </a:r>
            <a:endParaRPr baseline="-3968" sz="2100">
              <a:latin typeface="Verdana"/>
              <a:cs typeface="Verdana"/>
            </a:endParaRPr>
          </a:p>
          <a:p>
            <a:pPr algn="r" marR="360680">
              <a:lnSpc>
                <a:spcPts val="1500"/>
              </a:lnSpc>
              <a:tabLst>
                <a:tab pos="1663064" algn="l"/>
              </a:tabLst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Committee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 (17)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400" spc="-365">
                <a:solidFill>
                  <a:srgbClr val="FFFFFF"/>
                </a:solidFill>
                <a:latin typeface="Verdana"/>
                <a:cs typeface="Verdana"/>
              </a:rPr>
              <a:t>1%</a:t>
            </a:r>
            <a:endParaRPr sz="1400">
              <a:latin typeface="Verdana"/>
              <a:cs typeface="Verdana"/>
            </a:endParaRPr>
          </a:p>
          <a:p>
            <a:pPr algn="r" marR="360680">
              <a:lnSpc>
                <a:spcPts val="1500"/>
              </a:lnSpc>
              <a:tabLst>
                <a:tab pos="2602865" algn="l"/>
              </a:tabLst>
            </a:pP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Institutional</a:t>
            </a:r>
            <a:r>
              <a:rPr dirty="0" sz="14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Research</a:t>
            </a:r>
            <a:r>
              <a:rPr dirty="0" sz="14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(17)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400" spc="-365">
                <a:solidFill>
                  <a:srgbClr val="FFFFFF"/>
                </a:solidFill>
                <a:latin typeface="Verdana"/>
                <a:cs typeface="Verdana"/>
              </a:rPr>
              <a:t>1%</a:t>
            </a:r>
            <a:endParaRPr sz="1400">
              <a:latin typeface="Verdana"/>
              <a:cs typeface="Verdana"/>
            </a:endParaRPr>
          </a:p>
          <a:p>
            <a:pPr algn="r" marR="373380">
              <a:lnSpc>
                <a:spcPts val="1450"/>
              </a:lnSpc>
              <a:tabLst>
                <a:tab pos="1243965" algn="l"/>
              </a:tabLst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Award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(14)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400" spc="-365">
                <a:solidFill>
                  <a:srgbClr val="FFFFFF"/>
                </a:solidFill>
                <a:latin typeface="Verdana"/>
                <a:cs typeface="Verdana"/>
              </a:rPr>
              <a:t>1%</a:t>
            </a:r>
            <a:endParaRPr sz="1400">
              <a:latin typeface="Verdana"/>
              <a:cs typeface="Verdana"/>
            </a:endParaRPr>
          </a:p>
          <a:p>
            <a:pPr algn="r" marR="373380">
              <a:lnSpc>
                <a:spcPts val="1450"/>
              </a:lnSpc>
              <a:tabLst>
                <a:tab pos="2310765" algn="l"/>
              </a:tabLst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Mission</a:t>
            </a:r>
            <a:r>
              <a:rPr dirty="0" sz="14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Statement</a:t>
            </a:r>
            <a:r>
              <a:rPr dirty="0" sz="14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(14)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400" spc="-365">
                <a:solidFill>
                  <a:srgbClr val="FFFFFF"/>
                </a:solidFill>
                <a:latin typeface="Verdana"/>
                <a:cs typeface="Verdana"/>
              </a:rPr>
              <a:t>1%</a:t>
            </a:r>
            <a:endParaRPr sz="1400">
              <a:latin typeface="Verdana"/>
              <a:cs typeface="Verdana"/>
            </a:endParaRPr>
          </a:p>
          <a:p>
            <a:pPr algn="r" marR="386080">
              <a:lnSpc>
                <a:spcPts val="1500"/>
              </a:lnSpc>
              <a:tabLst>
                <a:tab pos="1840864" algn="l"/>
              </a:tabLst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Co-Curricular</a:t>
            </a:r>
            <a:r>
              <a:rPr dirty="0" sz="14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(12)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400" spc="-365">
                <a:solidFill>
                  <a:srgbClr val="FFFFFF"/>
                </a:solidFill>
                <a:latin typeface="Verdana"/>
                <a:cs typeface="Verdana"/>
              </a:rPr>
              <a:t>1%</a:t>
            </a:r>
            <a:endParaRPr sz="1400">
              <a:latin typeface="Verdana"/>
              <a:cs typeface="Verdana"/>
            </a:endParaRPr>
          </a:p>
          <a:p>
            <a:pPr algn="r" marR="340360">
              <a:lnSpc>
                <a:spcPts val="1450"/>
              </a:lnSpc>
              <a:tabLst>
                <a:tab pos="3060065" algn="l"/>
              </a:tabLst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Academic</a:t>
            </a:r>
            <a:r>
              <a:rPr dirty="0" sz="140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Program</a:t>
            </a:r>
            <a:r>
              <a:rPr dirty="0" sz="1400" spc="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Support</a:t>
            </a:r>
            <a:r>
              <a:rPr dirty="0" sz="1400" spc="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(9)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baseline="3968" sz="2100" spc="-37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baseline="3968" sz="2100">
              <a:latin typeface="Verdana"/>
              <a:cs typeface="Verdana"/>
            </a:endParaRPr>
          </a:p>
          <a:p>
            <a:pPr algn="r" marR="340360">
              <a:lnSpc>
                <a:spcPts val="1450"/>
              </a:lnSpc>
              <a:tabLst>
                <a:tab pos="2005964" algn="l"/>
              </a:tabLst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Directive/Policy</a:t>
            </a:r>
            <a:r>
              <a:rPr dirty="0" sz="1400" spc="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(9)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400">
              <a:latin typeface="Verdana"/>
              <a:cs typeface="Verdana"/>
            </a:endParaRPr>
          </a:p>
          <a:p>
            <a:pPr algn="r" marR="340360">
              <a:lnSpc>
                <a:spcPts val="1500"/>
              </a:lnSpc>
              <a:tabLst>
                <a:tab pos="1815464" algn="l"/>
              </a:tabLst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Strategic</a:t>
            </a:r>
            <a:r>
              <a:rPr dirty="0" sz="14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r>
              <a:rPr dirty="0" sz="14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(9)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400">
              <a:latin typeface="Verdana"/>
              <a:cs typeface="Verdana"/>
            </a:endParaRPr>
          </a:p>
          <a:p>
            <a:pPr algn="r" marR="353060">
              <a:lnSpc>
                <a:spcPts val="1450"/>
              </a:lnSpc>
              <a:tabLst>
                <a:tab pos="2005964" algn="l"/>
              </a:tabLst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Campus</a:t>
            </a:r>
            <a:r>
              <a:rPr dirty="0" sz="14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Climate</a:t>
            </a:r>
            <a:r>
              <a:rPr dirty="0" sz="14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(7)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baseline="3968" sz="2100" spc="-37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baseline="3968" sz="2100">
              <a:latin typeface="Verdana"/>
              <a:cs typeface="Verdana"/>
            </a:endParaRPr>
          </a:p>
          <a:p>
            <a:pPr algn="r" marR="353060">
              <a:lnSpc>
                <a:spcPts val="1450"/>
              </a:lnSpc>
              <a:tabLst>
                <a:tab pos="3593465" algn="l"/>
              </a:tabLst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Community</a:t>
            </a:r>
            <a:r>
              <a:rPr dirty="0" sz="1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Outreach/Partnership</a:t>
            </a:r>
            <a:r>
              <a:rPr dirty="0" sz="1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(6)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400">
              <a:latin typeface="Verdana"/>
              <a:cs typeface="Verdana"/>
            </a:endParaRPr>
          </a:p>
          <a:p>
            <a:pPr algn="r" marR="353060">
              <a:lnSpc>
                <a:spcPts val="1500"/>
              </a:lnSpc>
              <a:tabLst>
                <a:tab pos="1599565" algn="l"/>
              </a:tabLst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Fundraising</a:t>
            </a:r>
            <a:r>
              <a:rPr dirty="0" sz="1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(5)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400">
              <a:latin typeface="Verdana"/>
              <a:cs typeface="Verdana"/>
            </a:endParaRPr>
          </a:p>
          <a:p>
            <a:pPr algn="r" marR="365760">
              <a:lnSpc>
                <a:spcPts val="1500"/>
              </a:lnSpc>
              <a:tabLst>
                <a:tab pos="2602865" algn="l"/>
              </a:tabLst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r>
              <a:rPr dirty="0" sz="14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Infrastructure</a:t>
            </a:r>
            <a:r>
              <a:rPr dirty="0" sz="14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(4)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baseline="3968" sz="2100" spc="-37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baseline="3968" sz="2100">
              <a:latin typeface="Verdana"/>
              <a:cs typeface="Verdana"/>
            </a:endParaRPr>
          </a:p>
          <a:p>
            <a:pPr algn="r" marR="365760">
              <a:lnSpc>
                <a:spcPts val="1450"/>
              </a:lnSpc>
              <a:tabLst>
                <a:tab pos="1409065" algn="l"/>
              </a:tabLst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Curricular</a:t>
            </a:r>
            <a:r>
              <a:rPr dirty="0" sz="14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(3)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baseline="3968" sz="2100" spc="-37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baseline="3968" sz="2100">
              <a:latin typeface="Verdana"/>
              <a:cs typeface="Verdana"/>
            </a:endParaRPr>
          </a:p>
          <a:p>
            <a:pPr algn="r" marR="365760">
              <a:lnSpc>
                <a:spcPts val="1450"/>
              </a:lnSpc>
              <a:tabLst>
                <a:tab pos="2005964" algn="l"/>
              </a:tabLst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Special</a:t>
            </a:r>
            <a:r>
              <a:rPr dirty="0" sz="14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Initiative</a:t>
            </a:r>
            <a:r>
              <a:rPr dirty="0" sz="14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(3)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400">
              <a:latin typeface="Verdana"/>
              <a:cs typeface="Verdana"/>
            </a:endParaRPr>
          </a:p>
          <a:p>
            <a:pPr algn="r" marR="378460">
              <a:lnSpc>
                <a:spcPts val="1500"/>
              </a:lnSpc>
              <a:tabLst>
                <a:tab pos="1713864" algn="l"/>
              </a:tabLst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Public</a:t>
            </a:r>
            <a:r>
              <a:rPr dirty="0" sz="1400" spc="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airs</a:t>
            </a:r>
            <a:r>
              <a:rPr dirty="0" sz="1400" spc="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(2)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baseline="3968" sz="2100" spc="-37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baseline="3968" sz="2100">
              <a:latin typeface="Verdana"/>
              <a:cs typeface="Verdana"/>
            </a:endParaRPr>
          </a:p>
          <a:p>
            <a:pPr algn="r" marR="378460">
              <a:lnSpc>
                <a:spcPts val="1450"/>
              </a:lnSpc>
              <a:tabLst>
                <a:tab pos="1802764" algn="l"/>
              </a:tabLst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Extracurricular</a:t>
            </a:r>
            <a:r>
              <a:rPr dirty="0" sz="14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(1)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baseline="3968" sz="2100" spc="-37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baseline="3968" sz="2100">
              <a:latin typeface="Verdana"/>
              <a:cs typeface="Verdana"/>
            </a:endParaRPr>
          </a:p>
          <a:p>
            <a:pPr algn="r" marR="378460">
              <a:lnSpc>
                <a:spcPts val="1540"/>
              </a:lnSpc>
              <a:tabLst>
                <a:tab pos="3021965" algn="l"/>
              </a:tabLst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Sta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1400" spc="2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Recruitment/Retention</a:t>
            </a:r>
            <a:r>
              <a:rPr dirty="0" sz="1400" spc="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(1)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baseline="3968" sz="2100" spc="-37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baseline="3968" sz="2100">
              <a:latin typeface="Verdana"/>
              <a:cs typeface="Verdana"/>
            </a:endParaRPr>
          </a:p>
        </p:txBody>
      </p:sp>
      <p:pic>
        <p:nvPicPr>
          <p:cNvPr id="67" name="object 67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489700" y="4013200"/>
            <a:ext cx="317500" cy="203200"/>
          </a:xfrm>
          <a:prstGeom prst="rect">
            <a:avLst/>
          </a:prstGeom>
        </p:spPr>
      </p:pic>
      <p:sp>
        <p:nvSpPr>
          <p:cNvPr id="68" name="object 68" descr=""/>
          <p:cNvSpPr txBox="1"/>
          <p:nvPr/>
        </p:nvSpPr>
        <p:spPr>
          <a:xfrm>
            <a:off x="6502400" y="3962400"/>
            <a:ext cx="2933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20">
                <a:solidFill>
                  <a:srgbClr val="FFFFFF"/>
                </a:solidFill>
                <a:latin typeface="Verdana"/>
                <a:cs typeface="Verdana"/>
              </a:rPr>
              <a:t>6%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69" name="object 69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7391400" y="3835400"/>
            <a:ext cx="381000" cy="203200"/>
          </a:xfrm>
          <a:prstGeom prst="rect">
            <a:avLst/>
          </a:prstGeom>
        </p:spPr>
      </p:pic>
      <p:sp>
        <p:nvSpPr>
          <p:cNvPr id="70" name="object 70" descr=""/>
          <p:cNvSpPr txBox="1"/>
          <p:nvPr/>
        </p:nvSpPr>
        <p:spPr>
          <a:xfrm>
            <a:off x="7404100" y="3784600"/>
            <a:ext cx="3581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15">
                <a:solidFill>
                  <a:srgbClr val="FFFFFF"/>
                </a:solidFill>
                <a:latin typeface="Verdana"/>
                <a:cs typeface="Verdana"/>
              </a:rPr>
              <a:t>15%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71" name="object 71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1506200" y="3644900"/>
            <a:ext cx="419100" cy="203200"/>
          </a:xfrm>
          <a:prstGeom prst="rect">
            <a:avLst/>
          </a:prstGeom>
        </p:spPr>
      </p:pic>
      <p:sp>
        <p:nvSpPr>
          <p:cNvPr id="72" name="object 72" descr=""/>
          <p:cNvSpPr txBox="1"/>
          <p:nvPr/>
        </p:nvSpPr>
        <p:spPr>
          <a:xfrm>
            <a:off x="11518900" y="3594100"/>
            <a:ext cx="4032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95">
                <a:solidFill>
                  <a:srgbClr val="FFFFFF"/>
                </a:solidFill>
                <a:latin typeface="Verdana"/>
                <a:cs typeface="Verdana"/>
              </a:rPr>
              <a:t>59%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73" name="object 73" descr=""/>
          <p:cNvGrpSpPr/>
          <p:nvPr/>
        </p:nvGrpSpPr>
        <p:grpSpPr>
          <a:xfrm>
            <a:off x="5727700" y="508000"/>
            <a:ext cx="6731000" cy="1473200"/>
            <a:chOff x="5727700" y="508000"/>
            <a:chExt cx="6731000" cy="1473200"/>
          </a:xfrm>
        </p:grpSpPr>
        <p:pic>
          <p:nvPicPr>
            <p:cNvPr id="74" name="object 74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27700" y="508000"/>
              <a:ext cx="6731000" cy="914400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626600" y="1066800"/>
              <a:ext cx="2806700" cy="914400"/>
            </a:xfrm>
            <a:prstGeom prst="rect">
              <a:avLst/>
            </a:prstGeom>
          </p:spPr>
        </p:pic>
      </p:grpSp>
      <p:sp>
        <p:nvSpPr>
          <p:cNvPr id="76" name="object 7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5055"/>
              </a:lnSpc>
              <a:spcBef>
                <a:spcPts val="100"/>
              </a:spcBef>
            </a:pPr>
            <a:r>
              <a:rPr dirty="0" spc="-10"/>
              <a:t>Identify</a:t>
            </a:r>
            <a:r>
              <a:rPr dirty="0" spc="-305"/>
              <a:t> </a:t>
            </a:r>
            <a:r>
              <a:rPr dirty="0"/>
              <a:t>the</a:t>
            </a:r>
            <a:r>
              <a:rPr dirty="0" spc="-305"/>
              <a:t> </a:t>
            </a:r>
            <a:r>
              <a:rPr dirty="0" spc="-10"/>
              <a:t>Diversity</a:t>
            </a:r>
          </a:p>
          <a:p>
            <a:pPr algn="r" marR="5080">
              <a:lnSpc>
                <a:spcPts val="5055"/>
              </a:lnSpc>
            </a:pPr>
            <a:r>
              <a:rPr dirty="0" spc="95"/>
              <a:t>Endgoal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9100" y="2146299"/>
              <a:ext cx="9512300" cy="8255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3900" y="3771900"/>
              <a:ext cx="8902700" cy="8255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4600" y="4381500"/>
              <a:ext cx="10401300" cy="8255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75000" y="5194300"/>
              <a:ext cx="6540500" cy="7493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36700" y="6007100"/>
              <a:ext cx="9817100" cy="8255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62600" y="6629400"/>
              <a:ext cx="1765300" cy="8128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78200" y="7429500"/>
              <a:ext cx="6159500" cy="82550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358900" y="2120900"/>
            <a:ext cx="10104755" cy="591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7620">
              <a:lnSpc>
                <a:spcPct val="100000"/>
              </a:lnSpc>
              <a:spcBef>
                <a:spcPts val="100"/>
              </a:spcBef>
            </a:pPr>
            <a:r>
              <a:rPr dirty="0" sz="4000" spc="110" b="1">
                <a:solidFill>
                  <a:srgbClr val="F39019"/>
                </a:solidFill>
                <a:latin typeface="Arial"/>
                <a:cs typeface="Arial"/>
              </a:rPr>
              <a:t>*Diversity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30" b="1">
                <a:solidFill>
                  <a:srgbClr val="F39019"/>
                </a:solidFill>
                <a:latin typeface="Arial"/>
                <a:cs typeface="Arial"/>
              </a:rPr>
              <a:t>Strategic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40" b="1">
                <a:solidFill>
                  <a:srgbClr val="F39019"/>
                </a:solidFill>
                <a:latin typeface="Arial"/>
                <a:cs typeface="Arial"/>
              </a:rPr>
              <a:t>Priority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F39019"/>
                </a:solidFill>
                <a:latin typeface="Arial"/>
                <a:cs typeface="Arial"/>
              </a:rPr>
              <a:t>Process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0"/>
              </a:spcBef>
            </a:pPr>
            <a:endParaRPr sz="4000">
              <a:latin typeface="Arial"/>
              <a:cs typeface="Arial"/>
            </a:endParaRPr>
          </a:p>
          <a:p>
            <a:pPr algn="ctr" marL="12700" marR="5080" indent="-14604">
              <a:lnSpc>
                <a:spcPct val="100000"/>
              </a:lnSpc>
              <a:tabLst>
                <a:tab pos="6761480" algn="l"/>
              </a:tabLst>
            </a:pPr>
            <a:r>
              <a:rPr dirty="0" sz="4000" spc="65" b="1">
                <a:solidFill>
                  <a:srgbClr val="F39019"/>
                </a:solidFill>
                <a:latin typeface="Arial"/>
                <a:cs typeface="Arial"/>
              </a:rPr>
              <a:t>*Use</a:t>
            </a:r>
            <a:r>
              <a:rPr dirty="0" sz="4000" spc="9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200" b="1">
                <a:solidFill>
                  <a:srgbClr val="F39019"/>
                </a:solidFill>
                <a:latin typeface="Arial"/>
                <a:cs typeface="Arial"/>
              </a:rPr>
              <a:t>the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80" b="1">
                <a:solidFill>
                  <a:srgbClr val="F39019"/>
                </a:solidFill>
                <a:latin typeface="Arial"/>
                <a:cs typeface="Arial"/>
              </a:rPr>
              <a:t>IU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40" b="1">
                <a:solidFill>
                  <a:srgbClr val="F39019"/>
                </a:solidFill>
                <a:latin typeface="Arial"/>
                <a:cs typeface="Arial"/>
              </a:rPr>
              <a:t>Bloomington</a:t>
            </a:r>
            <a:r>
              <a:rPr dirty="0" sz="4000" spc="9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65" b="1">
                <a:solidFill>
                  <a:srgbClr val="F39019"/>
                </a:solidFill>
                <a:latin typeface="Arial"/>
                <a:cs typeface="Arial"/>
              </a:rPr>
              <a:t>Campus </a:t>
            </a:r>
            <a:r>
              <a:rPr dirty="0" sz="4000" spc="130" b="1">
                <a:solidFill>
                  <a:srgbClr val="F39019"/>
                </a:solidFill>
                <a:latin typeface="Arial"/>
                <a:cs typeface="Arial"/>
              </a:rPr>
              <a:t>Strategic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60" b="1">
                <a:solidFill>
                  <a:srgbClr val="F39019"/>
                </a:solidFill>
                <a:latin typeface="Arial"/>
                <a:cs typeface="Arial"/>
              </a:rPr>
              <a:t>Plan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225" b="1">
                <a:solidFill>
                  <a:srgbClr val="F39019"/>
                </a:solidFill>
                <a:latin typeface="Arial"/>
                <a:cs typeface="Arial"/>
              </a:rPr>
              <a:t>to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65" b="1">
                <a:solidFill>
                  <a:srgbClr val="F39019"/>
                </a:solidFill>
                <a:latin typeface="Arial"/>
                <a:cs typeface="Arial"/>
              </a:rPr>
              <a:t>Identify</a:t>
            </a:r>
            <a:r>
              <a:rPr dirty="0" sz="4000" b="1">
                <a:solidFill>
                  <a:srgbClr val="F39019"/>
                </a:solidFill>
                <a:latin typeface="Arial"/>
                <a:cs typeface="Arial"/>
              </a:rPr>
              <a:t>	</a:t>
            </a:r>
            <a:r>
              <a:rPr dirty="0" sz="4000" spc="200" b="1">
                <a:solidFill>
                  <a:srgbClr val="F39019"/>
                </a:solidFill>
                <a:latin typeface="Arial"/>
                <a:cs typeface="Arial"/>
              </a:rPr>
              <a:t>the</a:t>
            </a:r>
            <a:r>
              <a:rPr dirty="0" sz="4000" spc="8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90" b="1">
                <a:solidFill>
                  <a:srgbClr val="F39019"/>
                </a:solidFill>
                <a:latin typeface="Arial"/>
                <a:cs typeface="Arial"/>
              </a:rPr>
              <a:t>Priorities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00"/>
              </a:spcBef>
            </a:pPr>
            <a:r>
              <a:rPr dirty="0" sz="4000" spc="145" b="1">
                <a:solidFill>
                  <a:srgbClr val="F39019"/>
                </a:solidFill>
                <a:latin typeface="Arial"/>
                <a:cs typeface="Arial"/>
              </a:rPr>
              <a:t>*Elaborate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20" b="1">
                <a:solidFill>
                  <a:srgbClr val="F39019"/>
                </a:solidFill>
                <a:latin typeface="Arial"/>
                <a:cs typeface="Arial"/>
              </a:rPr>
              <a:t>on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200" b="1">
                <a:solidFill>
                  <a:srgbClr val="F39019"/>
                </a:solidFill>
                <a:latin typeface="Arial"/>
                <a:cs typeface="Arial"/>
              </a:rPr>
              <a:t>the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60" b="1">
                <a:solidFill>
                  <a:srgbClr val="F39019"/>
                </a:solidFill>
                <a:latin typeface="Arial"/>
                <a:cs typeface="Arial"/>
              </a:rPr>
              <a:t>Vision</a:t>
            </a:r>
            <a:endParaRPr sz="4000">
              <a:latin typeface="Arial"/>
              <a:cs typeface="Arial"/>
            </a:endParaRPr>
          </a:p>
          <a:p>
            <a:pPr algn="ctr" marL="292100" marR="296545">
              <a:lnSpc>
                <a:spcPct val="100000"/>
              </a:lnSpc>
              <a:spcBef>
                <a:spcPts val="1600"/>
              </a:spcBef>
            </a:pPr>
            <a:r>
              <a:rPr dirty="0" sz="4000" spc="155" b="1">
                <a:solidFill>
                  <a:srgbClr val="F39019"/>
                </a:solidFill>
                <a:latin typeface="Arial"/>
                <a:cs typeface="Arial"/>
              </a:rPr>
              <a:t>*Operationalize</a:t>
            </a:r>
            <a:r>
              <a:rPr dirty="0" sz="4000" spc="10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200" b="1">
                <a:solidFill>
                  <a:srgbClr val="F39019"/>
                </a:solidFill>
                <a:latin typeface="Arial"/>
                <a:cs typeface="Arial"/>
              </a:rPr>
              <a:t>the</a:t>
            </a:r>
            <a:r>
              <a:rPr dirty="0" sz="4000" spc="11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70" b="1">
                <a:solidFill>
                  <a:srgbClr val="F39019"/>
                </a:solidFill>
                <a:latin typeface="Arial"/>
                <a:cs typeface="Arial"/>
              </a:rPr>
              <a:t>Vision</a:t>
            </a:r>
            <a:r>
              <a:rPr dirty="0" sz="4000" spc="10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25" b="1">
                <a:solidFill>
                  <a:srgbClr val="F39019"/>
                </a:solidFill>
                <a:latin typeface="Arial"/>
                <a:cs typeface="Arial"/>
              </a:rPr>
              <a:t>via</a:t>
            </a:r>
            <a:r>
              <a:rPr dirty="0" sz="4000" spc="11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25" b="1">
                <a:solidFill>
                  <a:srgbClr val="F39019"/>
                </a:solidFill>
                <a:latin typeface="Arial"/>
                <a:cs typeface="Arial"/>
              </a:rPr>
              <a:t>Action </a:t>
            </a:r>
            <a:r>
              <a:rPr dirty="0" sz="4000" spc="45" b="1">
                <a:solidFill>
                  <a:srgbClr val="F39019"/>
                </a:solidFill>
                <a:latin typeface="Arial"/>
                <a:cs typeface="Arial"/>
              </a:rPr>
              <a:t>Steps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00"/>
              </a:spcBef>
            </a:pPr>
            <a:r>
              <a:rPr dirty="0" sz="4000" spc="110" b="1">
                <a:solidFill>
                  <a:srgbClr val="F39019"/>
                </a:solidFill>
                <a:latin typeface="Arial"/>
                <a:cs typeface="Arial"/>
              </a:rPr>
              <a:t>*Approach</a:t>
            </a:r>
            <a:r>
              <a:rPr dirty="0" sz="4000" spc="9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225" b="1">
                <a:solidFill>
                  <a:srgbClr val="F39019"/>
                </a:solidFill>
                <a:latin typeface="Arial"/>
                <a:cs typeface="Arial"/>
              </a:rPr>
              <a:t>to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Diversity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451600" y="469900"/>
            <a:ext cx="6032500" cy="1409700"/>
            <a:chOff x="6451600" y="469900"/>
            <a:chExt cx="6032500" cy="1409700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04200" y="469900"/>
              <a:ext cx="4279900" cy="9525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51600" y="1066800"/>
              <a:ext cx="5994400" cy="81280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770" rIns="0" bIns="0" rtlCol="0" vert="horz">
            <a:spAutoFit/>
          </a:bodyPr>
          <a:lstStyle/>
          <a:p>
            <a:pPr marL="730250" marR="5080" indent="1795145">
              <a:lnSpc>
                <a:spcPct val="75500"/>
              </a:lnSpc>
              <a:spcBef>
                <a:spcPts val="1510"/>
              </a:spcBef>
            </a:pPr>
            <a:r>
              <a:rPr dirty="0" spc="135"/>
              <a:t>Action</a:t>
            </a:r>
            <a:r>
              <a:rPr dirty="0" spc="-225"/>
              <a:t> </a:t>
            </a:r>
            <a:r>
              <a:rPr dirty="0" spc="50"/>
              <a:t>Step/ </a:t>
            </a:r>
            <a:r>
              <a:rPr dirty="0" spc="-10"/>
              <a:t>Recommendations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600" y="2146299"/>
              <a:ext cx="9512300" cy="8255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6200" y="3771900"/>
              <a:ext cx="7747000" cy="8255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0200" y="4584700"/>
              <a:ext cx="7264400" cy="7493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0" y="5397500"/>
              <a:ext cx="8432800" cy="8255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16200" y="6210300"/>
              <a:ext cx="7772400" cy="8255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2800" y="7023100"/>
              <a:ext cx="8851900" cy="8255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79900" y="7835900"/>
              <a:ext cx="4445000" cy="74930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854200" y="2120900"/>
            <a:ext cx="9225280" cy="632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000" spc="110" b="1">
                <a:solidFill>
                  <a:srgbClr val="F39019"/>
                </a:solidFill>
                <a:latin typeface="Arial"/>
                <a:cs typeface="Arial"/>
              </a:rPr>
              <a:t>*Diversity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30" b="1">
                <a:solidFill>
                  <a:srgbClr val="F39019"/>
                </a:solidFill>
                <a:latin typeface="Arial"/>
                <a:cs typeface="Arial"/>
              </a:rPr>
              <a:t>Strategic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40" b="1">
                <a:solidFill>
                  <a:srgbClr val="F39019"/>
                </a:solidFill>
                <a:latin typeface="Arial"/>
                <a:cs typeface="Arial"/>
              </a:rPr>
              <a:t>Priority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F39019"/>
                </a:solidFill>
                <a:latin typeface="Arial"/>
                <a:cs typeface="Arial"/>
              </a:rPr>
              <a:t>Process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0"/>
              </a:spcBef>
            </a:pPr>
            <a:endParaRPr sz="4000">
              <a:latin typeface="Arial"/>
              <a:cs typeface="Arial"/>
            </a:endParaRPr>
          </a:p>
          <a:p>
            <a:pPr algn="ctr" marR="7620">
              <a:lnSpc>
                <a:spcPct val="100000"/>
              </a:lnSpc>
            </a:pPr>
            <a:r>
              <a:rPr dirty="0" sz="4000" spc="215" b="1">
                <a:solidFill>
                  <a:srgbClr val="F39019"/>
                </a:solidFill>
                <a:latin typeface="Arial"/>
                <a:cs typeface="Arial"/>
              </a:rPr>
              <a:t>2014</a:t>
            </a:r>
            <a:r>
              <a:rPr dirty="0" sz="4000" spc="9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85" b="1">
                <a:solidFill>
                  <a:srgbClr val="F39019"/>
                </a:solidFill>
                <a:latin typeface="Arial"/>
                <a:cs typeface="Arial"/>
              </a:rPr>
              <a:t>Established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85" b="1">
                <a:solidFill>
                  <a:srgbClr val="F39019"/>
                </a:solidFill>
                <a:latin typeface="Arial"/>
                <a:cs typeface="Arial"/>
              </a:rPr>
              <a:t>Objectives:</a:t>
            </a:r>
            <a:endParaRPr sz="4000">
              <a:latin typeface="Arial"/>
              <a:cs typeface="Arial"/>
            </a:endParaRPr>
          </a:p>
          <a:p>
            <a:pPr algn="ctr" marR="5080">
              <a:lnSpc>
                <a:spcPct val="100000"/>
              </a:lnSpc>
              <a:spcBef>
                <a:spcPts val="1600"/>
              </a:spcBef>
            </a:pPr>
            <a:r>
              <a:rPr dirty="0" sz="4000" spc="145" b="1">
                <a:solidFill>
                  <a:srgbClr val="F39019"/>
                </a:solidFill>
                <a:latin typeface="Arial"/>
                <a:cs typeface="Arial"/>
              </a:rPr>
              <a:t>*Internationalization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F39019"/>
                </a:solidFill>
                <a:latin typeface="Arial"/>
                <a:cs typeface="Arial"/>
              </a:rPr>
              <a:t>Focus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00"/>
              </a:spcBef>
            </a:pPr>
            <a:r>
              <a:rPr dirty="0" sz="4000" spc="65" b="1">
                <a:solidFill>
                  <a:srgbClr val="F39019"/>
                </a:solidFill>
                <a:latin typeface="Arial"/>
                <a:cs typeface="Arial"/>
              </a:rPr>
              <a:t>*Inclusive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35" b="1">
                <a:solidFill>
                  <a:srgbClr val="F39019"/>
                </a:solidFill>
                <a:latin typeface="Arial"/>
                <a:cs typeface="Arial"/>
              </a:rPr>
              <a:t>Pedagogies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55" b="1">
                <a:solidFill>
                  <a:srgbClr val="F39019"/>
                </a:solidFill>
                <a:latin typeface="Arial"/>
                <a:cs typeface="Arial"/>
              </a:rPr>
              <a:t>for</a:t>
            </a:r>
            <a:r>
              <a:rPr dirty="0" sz="4000" spc="10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-20" b="1">
                <a:solidFill>
                  <a:srgbClr val="F39019"/>
                </a:solidFill>
                <a:latin typeface="Arial"/>
                <a:cs typeface="Arial"/>
              </a:rPr>
              <a:t>STEM</a:t>
            </a:r>
            <a:endParaRPr sz="4000">
              <a:latin typeface="Arial"/>
              <a:cs typeface="Arial"/>
            </a:endParaRPr>
          </a:p>
          <a:p>
            <a:pPr algn="ctr" marR="12700">
              <a:lnSpc>
                <a:spcPct val="100000"/>
              </a:lnSpc>
              <a:spcBef>
                <a:spcPts val="1600"/>
              </a:spcBef>
            </a:pP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*Diversify </a:t>
            </a:r>
            <a:r>
              <a:rPr dirty="0" sz="4000" spc="125" b="1">
                <a:solidFill>
                  <a:srgbClr val="F39019"/>
                </a:solidFill>
                <a:latin typeface="Arial"/>
                <a:cs typeface="Arial"/>
              </a:rPr>
              <a:t>Graduate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Students</a:t>
            </a:r>
            <a:endParaRPr sz="4000">
              <a:latin typeface="Arial"/>
              <a:cs typeface="Arial"/>
            </a:endParaRPr>
          </a:p>
          <a:p>
            <a:pPr algn="ctr" marR="10795">
              <a:lnSpc>
                <a:spcPct val="100000"/>
              </a:lnSpc>
              <a:spcBef>
                <a:spcPts val="1600"/>
              </a:spcBef>
            </a:pPr>
            <a:r>
              <a:rPr dirty="0" sz="4000" spc="105" b="1">
                <a:solidFill>
                  <a:srgbClr val="F39019"/>
                </a:solidFill>
                <a:latin typeface="Arial"/>
                <a:cs typeface="Arial"/>
              </a:rPr>
              <a:t>*Recruit</a:t>
            </a:r>
            <a:r>
              <a:rPr dirty="0" sz="4000" spc="7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F39019"/>
                </a:solidFill>
                <a:latin typeface="Arial"/>
                <a:cs typeface="Arial"/>
              </a:rPr>
              <a:t>&amp;</a:t>
            </a:r>
            <a:r>
              <a:rPr dirty="0" sz="4000" spc="7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30" b="1">
                <a:solidFill>
                  <a:srgbClr val="F39019"/>
                </a:solidFill>
                <a:latin typeface="Arial"/>
                <a:cs typeface="Arial"/>
              </a:rPr>
              <a:t>Retain</a:t>
            </a:r>
            <a:r>
              <a:rPr dirty="0" sz="4000" spc="7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Diverse</a:t>
            </a:r>
            <a:r>
              <a:rPr dirty="0" sz="4000" spc="7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14" b="1">
                <a:solidFill>
                  <a:srgbClr val="F39019"/>
                </a:solidFill>
                <a:latin typeface="Arial"/>
                <a:cs typeface="Arial"/>
              </a:rPr>
              <a:t>Faculty</a:t>
            </a:r>
            <a:endParaRPr sz="4000">
              <a:latin typeface="Arial"/>
              <a:cs typeface="Arial"/>
            </a:endParaRPr>
          </a:p>
          <a:p>
            <a:pPr algn="ctr" marR="2540">
              <a:lnSpc>
                <a:spcPct val="100000"/>
              </a:lnSpc>
              <a:spcBef>
                <a:spcPts val="1600"/>
              </a:spcBef>
            </a:pPr>
            <a:r>
              <a:rPr dirty="0" sz="4000" spc="120" b="1">
                <a:solidFill>
                  <a:srgbClr val="F39019"/>
                </a:solidFill>
                <a:latin typeface="Arial"/>
                <a:cs typeface="Arial"/>
              </a:rPr>
              <a:t>*Culture</a:t>
            </a:r>
            <a:r>
              <a:rPr dirty="0" sz="4000" spc="9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85" b="1">
                <a:solidFill>
                  <a:srgbClr val="F39019"/>
                </a:solidFill>
                <a:latin typeface="Arial"/>
                <a:cs typeface="Arial"/>
              </a:rPr>
              <a:t>of</a:t>
            </a:r>
            <a:r>
              <a:rPr dirty="0" sz="4000" spc="9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85" b="1">
                <a:solidFill>
                  <a:srgbClr val="F39019"/>
                </a:solidFill>
                <a:latin typeface="Arial"/>
                <a:cs typeface="Arial"/>
              </a:rPr>
              <a:t>Care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451600" y="469900"/>
            <a:ext cx="6032500" cy="1409700"/>
            <a:chOff x="6451600" y="469900"/>
            <a:chExt cx="6032500" cy="1409700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04200" y="469900"/>
              <a:ext cx="4279900" cy="9525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51600" y="1066800"/>
              <a:ext cx="5994400" cy="81280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770" rIns="0" bIns="0" rtlCol="0" vert="horz">
            <a:spAutoFit/>
          </a:bodyPr>
          <a:lstStyle/>
          <a:p>
            <a:pPr marL="730250" marR="5080" indent="1795145">
              <a:lnSpc>
                <a:spcPct val="75500"/>
              </a:lnSpc>
              <a:spcBef>
                <a:spcPts val="1510"/>
              </a:spcBef>
            </a:pPr>
            <a:r>
              <a:rPr dirty="0" spc="135"/>
              <a:t>Action</a:t>
            </a:r>
            <a:r>
              <a:rPr dirty="0" spc="-225"/>
              <a:t> </a:t>
            </a:r>
            <a:r>
              <a:rPr dirty="0" spc="50"/>
              <a:t>Step/ </a:t>
            </a:r>
            <a:r>
              <a:rPr dirty="0" spc="-10"/>
              <a:t>Recommendations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600" y="2146299"/>
              <a:ext cx="9512300" cy="8255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1200" y="3771900"/>
              <a:ext cx="6489700" cy="7493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9000" y="4584700"/>
              <a:ext cx="6134100" cy="8255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5400" y="5397500"/>
              <a:ext cx="10401300" cy="8255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89500" y="6007100"/>
              <a:ext cx="3225800" cy="8128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71700" y="6819900"/>
              <a:ext cx="8661400" cy="7493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4400" y="7429500"/>
              <a:ext cx="11188700" cy="82550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016000" y="2120900"/>
            <a:ext cx="10904220" cy="591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000" spc="110" b="1">
                <a:solidFill>
                  <a:srgbClr val="F39019"/>
                </a:solidFill>
                <a:latin typeface="Arial"/>
                <a:cs typeface="Arial"/>
              </a:rPr>
              <a:t>*Diversity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30" b="1">
                <a:solidFill>
                  <a:srgbClr val="F39019"/>
                </a:solidFill>
                <a:latin typeface="Arial"/>
                <a:cs typeface="Arial"/>
              </a:rPr>
              <a:t>Strategic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40" b="1">
                <a:solidFill>
                  <a:srgbClr val="F39019"/>
                </a:solidFill>
                <a:latin typeface="Arial"/>
                <a:cs typeface="Arial"/>
              </a:rPr>
              <a:t>Priority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F39019"/>
                </a:solidFill>
                <a:latin typeface="Arial"/>
                <a:cs typeface="Arial"/>
              </a:rPr>
              <a:t>Process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0"/>
              </a:spcBef>
            </a:pPr>
            <a:endParaRPr sz="4000">
              <a:latin typeface="Arial"/>
              <a:cs typeface="Arial"/>
            </a:endParaRPr>
          </a:p>
          <a:p>
            <a:pPr algn="ctr" marR="15240">
              <a:lnSpc>
                <a:spcPct val="100000"/>
              </a:lnSpc>
            </a:pPr>
            <a:r>
              <a:rPr dirty="0" sz="4000" spc="110" b="1">
                <a:solidFill>
                  <a:srgbClr val="F39019"/>
                </a:solidFill>
                <a:latin typeface="Arial"/>
                <a:cs typeface="Arial"/>
              </a:rPr>
              <a:t>Goal</a:t>
            </a:r>
            <a:r>
              <a:rPr dirty="0" sz="4000" spc="6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85" b="1">
                <a:solidFill>
                  <a:srgbClr val="F39019"/>
                </a:solidFill>
                <a:latin typeface="Arial"/>
                <a:cs typeface="Arial"/>
              </a:rPr>
              <a:t>Areas</a:t>
            </a:r>
            <a:r>
              <a:rPr dirty="0" sz="4000" spc="6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F39019"/>
                </a:solidFill>
                <a:latin typeface="Arial"/>
                <a:cs typeface="Arial"/>
              </a:rPr>
              <a:t>To</a:t>
            </a:r>
            <a:r>
              <a:rPr dirty="0" sz="4000" spc="6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40" b="1">
                <a:solidFill>
                  <a:srgbClr val="F39019"/>
                </a:solidFill>
                <a:latin typeface="Arial"/>
                <a:cs typeface="Arial"/>
              </a:rPr>
              <a:t>Consider:</a:t>
            </a:r>
            <a:endParaRPr sz="4000">
              <a:latin typeface="Arial"/>
              <a:cs typeface="Arial"/>
            </a:endParaRPr>
          </a:p>
          <a:p>
            <a:pPr algn="ctr" marR="14604">
              <a:lnSpc>
                <a:spcPct val="100000"/>
              </a:lnSpc>
              <a:spcBef>
                <a:spcPts val="1600"/>
              </a:spcBef>
            </a:pPr>
            <a:r>
              <a:rPr dirty="0" sz="4000" spc="75" b="1">
                <a:solidFill>
                  <a:srgbClr val="F39019"/>
                </a:solidFill>
                <a:latin typeface="Arial"/>
                <a:cs typeface="Arial"/>
              </a:rPr>
              <a:t>*Inclusion</a:t>
            </a:r>
            <a:r>
              <a:rPr dirty="0" sz="4000" spc="3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F39019"/>
                </a:solidFill>
                <a:latin typeface="Arial"/>
                <a:cs typeface="Arial"/>
              </a:rPr>
              <a:t>&amp;</a:t>
            </a:r>
            <a:r>
              <a:rPr dirty="0" sz="4000" spc="3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20" b="1">
                <a:solidFill>
                  <a:srgbClr val="F39019"/>
                </a:solidFill>
                <a:latin typeface="Arial"/>
                <a:cs typeface="Arial"/>
              </a:rPr>
              <a:t>Belonging</a:t>
            </a:r>
            <a:endParaRPr sz="4000">
              <a:latin typeface="Arial"/>
              <a:cs typeface="Arial"/>
            </a:endParaRPr>
          </a:p>
          <a:p>
            <a:pPr algn="ctr" marL="393700" marR="409575">
              <a:lnSpc>
                <a:spcPct val="100000"/>
              </a:lnSpc>
              <a:spcBef>
                <a:spcPts val="1600"/>
              </a:spcBef>
            </a:pPr>
            <a:r>
              <a:rPr dirty="0" sz="4000" spc="110" b="1">
                <a:solidFill>
                  <a:srgbClr val="F39019"/>
                </a:solidFill>
                <a:latin typeface="Arial"/>
                <a:cs typeface="Arial"/>
              </a:rPr>
              <a:t>*Diversity</a:t>
            </a:r>
            <a:r>
              <a:rPr dirty="0" sz="4000" spc="7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65" b="1">
                <a:solidFill>
                  <a:srgbClr val="F39019"/>
                </a:solidFill>
                <a:latin typeface="Arial"/>
                <a:cs typeface="Arial"/>
              </a:rPr>
              <a:t>Engagement</a:t>
            </a:r>
            <a:r>
              <a:rPr dirty="0" sz="4000" spc="8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225" b="1">
                <a:solidFill>
                  <a:srgbClr val="F39019"/>
                </a:solidFill>
                <a:latin typeface="Arial"/>
                <a:cs typeface="Arial"/>
              </a:rPr>
              <a:t>(In</a:t>
            </a:r>
            <a:r>
              <a:rPr dirty="0" sz="4000" spc="7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F39019"/>
                </a:solidFill>
                <a:latin typeface="Arial"/>
                <a:cs typeface="Arial"/>
              </a:rPr>
              <a:t>&amp;</a:t>
            </a:r>
            <a:r>
              <a:rPr dirty="0" sz="4000" spc="8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204" b="1">
                <a:solidFill>
                  <a:srgbClr val="F39019"/>
                </a:solidFill>
                <a:latin typeface="Arial"/>
                <a:cs typeface="Arial"/>
              </a:rPr>
              <a:t>Out</a:t>
            </a:r>
            <a:r>
              <a:rPr dirty="0" sz="4000" spc="7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85" b="1">
                <a:solidFill>
                  <a:srgbClr val="F39019"/>
                </a:solidFill>
                <a:latin typeface="Arial"/>
                <a:cs typeface="Arial"/>
              </a:rPr>
              <a:t>of</a:t>
            </a:r>
            <a:r>
              <a:rPr dirty="0" sz="4000" spc="8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75" b="1">
                <a:solidFill>
                  <a:srgbClr val="F39019"/>
                </a:solidFill>
                <a:latin typeface="Arial"/>
                <a:cs typeface="Arial"/>
              </a:rPr>
              <a:t>the </a:t>
            </a:r>
            <a:r>
              <a:rPr dirty="0" sz="4000" spc="80" b="1">
                <a:solidFill>
                  <a:srgbClr val="F39019"/>
                </a:solidFill>
                <a:latin typeface="Arial"/>
                <a:cs typeface="Arial"/>
              </a:rPr>
              <a:t>Classroom)</a:t>
            </a:r>
            <a:endParaRPr sz="4000">
              <a:latin typeface="Arial"/>
              <a:cs typeface="Arial"/>
            </a:endParaRPr>
          </a:p>
          <a:p>
            <a:pPr algn="ctr" marL="12700" marR="5080" indent="-7620">
              <a:lnSpc>
                <a:spcPct val="100000"/>
              </a:lnSpc>
              <a:spcBef>
                <a:spcPts val="1600"/>
              </a:spcBef>
            </a:pP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*Diverse</a:t>
            </a:r>
            <a:r>
              <a:rPr dirty="0" sz="4000" spc="6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50" b="1">
                <a:solidFill>
                  <a:srgbClr val="F39019"/>
                </a:solidFill>
                <a:latin typeface="Arial"/>
                <a:cs typeface="Arial"/>
              </a:rPr>
              <a:t>Retention</a:t>
            </a:r>
            <a:r>
              <a:rPr dirty="0" sz="4000" spc="6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F39019"/>
                </a:solidFill>
                <a:latin typeface="Arial"/>
                <a:cs typeface="Arial"/>
              </a:rPr>
              <a:t>&amp;</a:t>
            </a:r>
            <a:r>
              <a:rPr dirty="0" sz="4000" spc="6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05" b="1">
                <a:solidFill>
                  <a:srgbClr val="F39019"/>
                </a:solidFill>
                <a:latin typeface="Arial"/>
                <a:cs typeface="Arial"/>
              </a:rPr>
              <a:t>Graduation </a:t>
            </a:r>
            <a:r>
              <a:rPr dirty="0" sz="4000" spc="180" b="1">
                <a:solidFill>
                  <a:srgbClr val="F39019"/>
                </a:solidFill>
                <a:latin typeface="Arial"/>
                <a:cs typeface="Arial"/>
              </a:rPr>
              <a:t>(Retention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80" b="1">
                <a:solidFill>
                  <a:srgbClr val="F39019"/>
                </a:solidFill>
                <a:latin typeface="Arial"/>
                <a:cs typeface="Arial"/>
              </a:rPr>
              <a:t>Structures</a:t>
            </a:r>
            <a:r>
              <a:rPr dirty="0" sz="4000" spc="10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55" b="1">
                <a:solidFill>
                  <a:srgbClr val="F39019"/>
                </a:solidFill>
                <a:latin typeface="Arial"/>
                <a:cs typeface="Arial"/>
              </a:rPr>
              <a:t>for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Specific</a:t>
            </a:r>
            <a:r>
              <a:rPr dirty="0" sz="4000" spc="10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85" b="1">
                <a:solidFill>
                  <a:srgbClr val="F39019"/>
                </a:solidFill>
                <a:latin typeface="Arial"/>
                <a:cs typeface="Arial"/>
              </a:rPr>
              <a:t>Groups)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451600" y="469900"/>
            <a:ext cx="6032500" cy="1409700"/>
            <a:chOff x="6451600" y="469900"/>
            <a:chExt cx="6032500" cy="1409700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04200" y="469900"/>
              <a:ext cx="4279900" cy="9525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51600" y="1066800"/>
              <a:ext cx="5994400" cy="81280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770" rIns="0" bIns="0" rtlCol="0" vert="horz">
            <a:spAutoFit/>
          </a:bodyPr>
          <a:lstStyle/>
          <a:p>
            <a:pPr marL="730250" marR="5080" indent="1795145">
              <a:lnSpc>
                <a:spcPct val="75500"/>
              </a:lnSpc>
              <a:spcBef>
                <a:spcPts val="1510"/>
              </a:spcBef>
            </a:pPr>
            <a:r>
              <a:rPr dirty="0" spc="135"/>
              <a:t>Action</a:t>
            </a:r>
            <a:r>
              <a:rPr dirty="0" spc="-225"/>
              <a:t> </a:t>
            </a:r>
            <a:r>
              <a:rPr dirty="0" spc="50"/>
              <a:t>Step/ </a:t>
            </a:r>
            <a:r>
              <a:rPr dirty="0" spc="-10"/>
              <a:t>Recommendations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2500" y="2146299"/>
              <a:ext cx="8458200" cy="8255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5400" y="2768599"/>
              <a:ext cx="7759700" cy="8128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1300" y="4381500"/>
              <a:ext cx="4800600" cy="8255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00" y="6007100"/>
              <a:ext cx="9867900" cy="8255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9600" y="6616700"/>
              <a:ext cx="9131300" cy="8255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98900" y="7226300"/>
              <a:ext cx="5092700" cy="82550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711200" marR="698500">
              <a:lnSpc>
                <a:spcPct val="100000"/>
              </a:lnSpc>
              <a:spcBef>
                <a:spcPts val="100"/>
              </a:spcBef>
            </a:pPr>
            <a:r>
              <a:rPr dirty="0" spc="95"/>
              <a:t>*Campus</a:t>
            </a:r>
            <a:r>
              <a:rPr dirty="0" spc="110"/>
              <a:t> </a:t>
            </a:r>
            <a:r>
              <a:rPr dirty="0" spc="140"/>
              <a:t>Climate</a:t>
            </a:r>
            <a:r>
              <a:rPr dirty="0" spc="114"/>
              <a:t> </a:t>
            </a:r>
            <a:r>
              <a:rPr dirty="0" spc="120"/>
              <a:t>(Experiences) </a:t>
            </a:r>
            <a:r>
              <a:rPr dirty="0"/>
              <a:t>Assessment</a:t>
            </a:r>
            <a:r>
              <a:rPr dirty="0" spc="180"/>
              <a:t> </a:t>
            </a:r>
            <a:r>
              <a:rPr dirty="0" spc="95"/>
              <a:t>Every</a:t>
            </a:r>
            <a:r>
              <a:rPr dirty="0" spc="185"/>
              <a:t> </a:t>
            </a:r>
            <a:r>
              <a:rPr dirty="0" spc="130"/>
              <a:t>Two</a:t>
            </a:r>
            <a:r>
              <a:rPr dirty="0" spc="185"/>
              <a:t> </a:t>
            </a:r>
            <a:r>
              <a:rPr dirty="0" spc="-10"/>
              <a:t>Years</a:t>
            </a:r>
          </a:p>
          <a:p>
            <a:pPr>
              <a:lnSpc>
                <a:spcPct val="100000"/>
              </a:lnSpc>
              <a:spcBef>
                <a:spcPts val="3400"/>
              </a:spcBef>
            </a:pPr>
          </a:p>
          <a:p>
            <a:pPr algn="ctr" marR="1905">
              <a:lnSpc>
                <a:spcPct val="100000"/>
              </a:lnSpc>
            </a:pPr>
            <a:r>
              <a:rPr dirty="0" spc="160"/>
              <a:t>*Departure</a:t>
            </a:r>
            <a:r>
              <a:rPr dirty="0" spc="105"/>
              <a:t> Study</a:t>
            </a:r>
          </a:p>
          <a:p>
            <a:pPr>
              <a:lnSpc>
                <a:spcPct val="100000"/>
              </a:lnSpc>
              <a:spcBef>
                <a:spcPts val="3400"/>
              </a:spcBef>
            </a:pPr>
          </a:p>
          <a:p>
            <a:pPr algn="ctr" marL="12700" marR="5080">
              <a:lnSpc>
                <a:spcPct val="100000"/>
              </a:lnSpc>
            </a:pPr>
            <a:r>
              <a:rPr dirty="0" spc="110"/>
              <a:t>*Examine</a:t>
            </a:r>
            <a:r>
              <a:rPr dirty="0" spc="85"/>
              <a:t> </a:t>
            </a:r>
            <a:r>
              <a:rPr dirty="0" spc="200"/>
              <a:t>the</a:t>
            </a:r>
            <a:r>
              <a:rPr dirty="0" spc="90"/>
              <a:t> </a:t>
            </a:r>
            <a:r>
              <a:rPr dirty="0" spc="160"/>
              <a:t>Integration</a:t>
            </a:r>
            <a:r>
              <a:rPr dirty="0" spc="90"/>
              <a:t> </a:t>
            </a:r>
            <a:r>
              <a:rPr dirty="0" spc="185"/>
              <a:t>of</a:t>
            </a:r>
            <a:r>
              <a:rPr dirty="0" spc="90"/>
              <a:t> </a:t>
            </a:r>
            <a:r>
              <a:rPr dirty="0" spc="100"/>
              <a:t>Diversity </a:t>
            </a:r>
            <a:r>
              <a:rPr dirty="0" spc="135"/>
              <a:t>Content,</a:t>
            </a:r>
            <a:r>
              <a:rPr dirty="0" spc="105"/>
              <a:t> </a:t>
            </a:r>
            <a:r>
              <a:rPr dirty="0"/>
              <a:t>Topics,</a:t>
            </a:r>
            <a:r>
              <a:rPr dirty="0" spc="110"/>
              <a:t> </a:t>
            </a:r>
            <a:r>
              <a:rPr dirty="0" spc="135"/>
              <a:t>Pedagogies</a:t>
            </a:r>
            <a:r>
              <a:rPr dirty="0" spc="110"/>
              <a:t> </a:t>
            </a:r>
            <a:r>
              <a:rPr dirty="0" spc="70"/>
              <a:t>in</a:t>
            </a:r>
            <a:r>
              <a:rPr dirty="0" spc="105"/>
              <a:t> </a:t>
            </a:r>
            <a:r>
              <a:rPr dirty="0" spc="125"/>
              <a:t>All </a:t>
            </a:r>
            <a:r>
              <a:rPr dirty="0" spc="75"/>
              <a:t>Curricula</a:t>
            </a:r>
            <a:r>
              <a:rPr dirty="0" spc="100"/>
              <a:t> </a:t>
            </a:r>
            <a:r>
              <a:rPr dirty="0" spc="145"/>
              <a:t>(UG,</a:t>
            </a:r>
            <a:r>
              <a:rPr dirty="0" spc="105"/>
              <a:t> </a:t>
            </a:r>
            <a:r>
              <a:rPr dirty="0" spc="120"/>
              <a:t>GR)</a:t>
            </a:r>
          </a:p>
        </p:txBody>
      </p:sp>
      <p:grpSp>
        <p:nvGrpSpPr>
          <p:cNvPr id="10" name="object 10" descr=""/>
          <p:cNvGrpSpPr/>
          <p:nvPr/>
        </p:nvGrpSpPr>
        <p:grpSpPr>
          <a:xfrm>
            <a:off x="6451600" y="469900"/>
            <a:ext cx="6032500" cy="1409700"/>
            <a:chOff x="6451600" y="469900"/>
            <a:chExt cx="6032500" cy="1409700"/>
          </a:xfrm>
        </p:grpSpPr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04200" y="469900"/>
              <a:ext cx="4279900" cy="9525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51600" y="1066800"/>
              <a:ext cx="5994400" cy="81280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770" rIns="0" bIns="0" rtlCol="0" vert="horz">
            <a:spAutoFit/>
          </a:bodyPr>
          <a:lstStyle/>
          <a:p>
            <a:pPr marL="730250" marR="5080" indent="1795145">
              <a:lnSpc>
                <a:spcPct val="75500"/>
              </a:lnSpc>
              <a:spcBef>
                <a:spcPts val="1510"/>
              </a:spcBef>
            </a:pPr>
            <a:r>
              <a:rPr dirty="0" spc="135"/>
              <a:t>Action</a:t>
            </a:r>
            <a:r>
              <a:rPr dirty="0" spc="-225"/>
              <a:t> </a:t>
            </a:r>
            <a:r>
              <a:rPr dirty="0" spc="50"/>
              <a:t>Step/ </a:t>
            </a:r>
            <a:r>
              <a:rPr dirty="0" spc="-10"/>
              <a:t>Recommendations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2500" y="2146299"/>
              <a:ext cx="8458200" cy="8255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5400" y="2768599"/>
              <a:ext cx="7759700" cy="8128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1300" y="4381500"/>
              <a:ext cx="4800600" cy="8255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00" y="6007100"/>
              <a:ext cx="9867900" cy="8255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9600" y="6616700"/>
              <a:ext cx="9131300" cy="8255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98900" y="7226300"/>
              <a:ext cx="5092700" cy="82550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711200" marR="698500">
              <a:lnSpc>
                <a:spcPct val="100000"/>
              </a:lnSpc>
              <a:spcBef>
                <a:spcPts val="100"/>
              </a:spcBef>
            </a:pPr>
            <a:r>
              <a:rPr dirty="0" spc="95"/>
              <a:t>*Campus</a:t>
            </a:r>
            <a:r>
              <a:rPr dirty="0" spc="110"/>
              <a:t> </a:t>
            </a:r>
            <a:r>
              <a:rPr dirty="0" spc="140"/>
              <a:t>Climate</a:t>
            </a:r>
            <a:r>
              <a:rPr dirty="0" spc="114"/>
              <a:t> </a:t>
            </a:r>
            <a:r>
              <a:rPr dirty="0" spc="120"/>
              <a:t>(Experiences) </a:t>
            </a:r>
            <a:r>
              <a:rPr dirty="0"/>
              <a:t>Assessment</a:t>
            </a:r>
            <a:r>
              <a:rPr dirty="0" spc="180"/>
              <a:t> </a:t>
            </a:r>
            <a:r>
              <a:rPr dirty="0" spc="95"/>
              <a:t>Every</a:t>
            </a:r>
            <a:r>
              <a:rPr dirty="0" spc="185"/>
              <a:t> </a:t>
            </a:r>
            <a:r>
              <a:rPr dirty="0" spc="130"/>
              <a:t>Two</a:t>
            </a:r>
            <a:r>
              <a:rPr dirty="0" spc="185"/>
              <a:t> </a:t>
            </a:r>
            <a:r>
              <a:rPr dirty="0" spc="-10"/>
              <a:t>Years</a:t>
            </a:r>
          </a:p>
          <a:p>
            <a:pPr>
              <a:lnSpc>
                <a:spcPct val="100000"/>
              </a:lnSpc>
              <a:spcBef>
                <a:spcPts val="3400"/>
              </a:spcBef>
            </a:pPr>
          </a:p>
          <a:p>
            <a:pPr algn="ctr" marR="1905">
              <a:lnSpc>
                <a:spcPct val="100000"/>
              </a:lnSpc>
            </a:pPr>
            <a:r>
              <a:rPr dirty="0" spc="160"/>
              <a:t>*Departure</a:t>
            </a:r>
            <a:r>
              <a:rPr dirty="0" spc="105"/>
              <a:t> Study</a:t>
            </a:r>
          </a:p>
          <a:p>
            <a:pPr>
              <a:lnSpc>
                <a:spcPct val="100000"/>
              </a:lnSpc>
              <a:spcBef>
                <a:spcPts val="3400"/>
              </a:spcBef>
            </a:pPr>
          </a:p>
          <a:p>
            <a:pPr algn="ctr" marL="12700" marR="5080">
              <a:lnSpc>
                <a:spcPct val="100000"/>
              </a:lnSpc>
            </a:pPr>
            <a:r>
              <a:rPr dirty="0" spc="110"/>
              <a:t>*Examine</a:t>
            </a:r>
            <a:r>
              <a:rPr dirty="0" spc="85"/>
              <a:t> </a:t>
            </a:r>
            <a:r>
              <a:rPr dirty="0" spc="200"/>
              <a:t>the</a:t>
            </a:r>
            <a:r>
              <a:rPr dirty="0" spc="90"/>
              <a:t> </a:t>
            </a:r>
            <a:r>
              <a:rPr dirty="0" spc="160"/>
              <a:t>Integration</a:t>
            </a:r>
            <a:r>
              <a:rPr dirty="0" spc="90"/>
              <a:t> </a:t>
            </a:r>
            <a:r>
              <a:rPr dirty="0" spc="185"/>
              <a:t>of</a:t>
            </a:r>
            <a:r>
              <a:rPr dirty="0" spc="90"/>
              <a:t> </a:t>
            </a:r>
            <a:r>
              <a:rPr dirty="0" spc="100"/>
              <a:t>Diversity </a:t>
            </a:r>
            <a:r>
              <a:rPr dirty="0" spc="135"/>
              <a:t>Content,</a:t>
            </a:r>
            <a:r>
              <a:rPr dirty="0" spc="105"/>
              <a:t> </a:t>
            </a:r>
            <a:r>
              <a:rPr dirty="0"/>
              <a:t>Topics,</a:t>
            </a:r>
            <a:r>
              <a:rPr dirty="0" spc="110"/>
              <a:t> </a:t>
            </a:r>
            <a:r>
              <a:rPr dirty="0" spc="135"/>
              <a:t>Pedagogies</a:t>
            </a:r>
            <a:r>
              <a:rPr dirty="0" spc="110"/>
              <a:t> </a:t>
            </a:r>
            <a:r>
              <a:rPr dirty="0" spc="70"/>
              <a:t>in</a:t>
            </a:r>
            <a:r>
              <a:rPr dirty="0" spc="105"/>
              <a:t> </a:t>
            </a:r>
            <a:r>
              <a:rPr dirty="0" spc="125"/>
              <a:t>All </a:t>
            </a:r>
            <a:r>
              <a:rPr dirty="0" spc="75"/>
              <a:t>Curricula</a:t>
            </a:r>
            <a:r>
              <a:rPr dirty="0" spc="100"/>
              <a:t> </a:t>
            </a:r>
            <a:r>
              <a:rPr dirty="0" spc="145"/>
              <a:t>(UG,</a:t>
            </a:r>
            <a:r>
              <a:rPr dirty="0" spc="105"/>
              <a:t> </a:t>
            </a:r>
            <a:r>
              <a:rPr dirty="0" spc="120"/>
              <a:t>GR)</a:t>
            </a:r>
          </a:p>
        </p:txBody>
      </p:sp>
      <p:grpSp>
        <p:nvGrpSpPr>
          <p:cNvPr id="10" name="object 10" descr=""/>
          <p:cNvGrpSpPr/>
          <p:nvPr/>
        </p:nvGrpSpPr>
        <p:grpSpPr>
          <a:xfrm>
            <a:off x="6451600" y="469900"/>
            <a:ext cx="6032500" cy="1409700"/>
            <a:chOff x="6451600" y="469900"/>
            <a:chExt cx="6032500" cy="1409700"/>
          </a:xfrm>
        </p:grpSpPr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04200" y="469900"/>
              <a:ext cx="4279900" cy="9525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51600" y="1066800"/>
              <a:ext cx="5994400" cy="81280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770" rIns="0" bIns="0" rtlCol="0" vert="horz">
            <a:spAutoFit/>
          </a:bodyPr>
          <a:lstStyle/>
          <a:p>
            <a:pPr marL="730250" marR="5080" indent="1795145">
              <a:lnSpc>
                <a:spcPct val="75500"/>
              </a:lnSpc>
              <a:spcBef>
                <a:spcPts val="1510"/>
              </a:spcBef>
            </a:pPr>
            <a:r>
              <a:rPr dirty="0" spc="135"/>
              <a:t>Action</a:t>
            </a:r>
            <a:r>
              <a:rPr dirty="0" spc="-225"/>
              <a:t> </a:t>
            </a:r>
            <a:r>
              <a:rPr dirty="0" spc="50"/>
              <a:t>Step/ </a:t>
            </a:r>
            <a:r>
              <a:rPr dirty="0" spc="-10"/>
              <a:t>Recommendations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53932" y="1653249"/>
            <a:ext cx="12851130" cy="7996555"/>
            <a:chOff x="153932" y="1653249"/>
            <a:chExt cx="12851130" cy="799655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332" y="1983448"/>
              <a:ext cx="12446003" cy="736143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932" y="1653249"/>
              <a:ext cx="12850867" cy="799643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47700" y="1968499"/>
              <a:ext cx="4876800" cy="1905"/>
            </a:xfrm>
            <a:custGeom>
              <a:avLst/>
              <a:gdLst/>
              <a:ahLst/>
              <a:cxnLst/>
              <a:rect l="l" t="t" r="r" b="b"/>
              <a:pathLst>
                <a:path w="4876800" h="1905">
                  <a:moveTo>
                    <a:pt x="0" y="0"/>
                  </a:moveTo>
                  <a:lnTo>
                    <a:pt x="4876800" y="1587"/>
                  </a:lnTo>
                </a:path>
              </a:pathLst>
            </a:custGeom>
            <a:ln w="12700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08039" y="2044700"/>
            <a:ext cx="3723004" cy="698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0670" marR="5080" indent="-2686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80670" algn="l"/>
              </a:tabLst>
            </a:pPr>
            <a:r>
              <a:rPr dirty="0" sz="3000" spc="1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000" spc="10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3000" spc="100">
                <a:solidFill>
                  <a:srgbClr val="FFFFFF"/>
                </a:solidFill>
                <a:latin typeface="Verdana"/>
                <a:cs typeface="Verdana"/>
              </a:rPr>
              <a:t>orts</a:t>
            </a:r>
            <a:r>
              <a:rPr dirty="0" sz="30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Verdana"/>
                <a:cs typeface="Verdana"/>
              </a:rPr>
              <a:t>mostly </a:t>
            </a:r>
            <a:r>
              <a:rPr dirty="0" sz="3000">
                <a:solidFill>
                  <a:srgbClr val="FFFFFF"/>
                </a:solidFill>
                <a:latin typeface="Verdana"/>
                <a:cs typeface="Verdana"/>
              </a:rPr>
              <a:t>define</a:t>
            </a:r>
            <a:r>
              <a:rPr dirty="0" sz="30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r>
              <a:rPr dirty="0" sz="30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dirty="0" sz="3000" spc="-20">
                <a:solidFill>
                  <a:srgbClr val="FFFFFF"/>
                </a:solidFill>
                <a:latin typeface="Verdana"/>
                <a:cs typeface="Verdana"/>
              </a:rPr>
              <a:t>terms</a:t>
            </a:r>
            <a:r>
              <a:rPr dirty="0" sz="3000" spc="-2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FFFFFF"/>
                </a:solidFill>
                <a:latin typeface="Verdana"/>
                <a:cs typeface="Verdana"/>
              </a:rPr>
              <a:t>of:</a:t>
            </a:r>
            <a:endParaRPr sz="3000">
              <a:latin typeface="Verdana"/>
              <a:cs typeface="Verdana"/>
            </a:endParaRPr>
          </a:p>
          <a:p>
            <a:pPr marL="280670" indent="-267970">
              <a:lnSpc>
                <a:spcPct val="100000"/>
              </a:lnSpc>
              <a:spcBef>
                <a:spcPts val="1600"/>
              </a:spcBef>
              <a:buFont typeface="Arial"/>
              <a:buChar char="•"/>
              <a:tabLst>
                <a:tab pos="280670" algn="l"/>
              </a:tabLst>
            </a:pPr>
            <a:r>
              <a:rPr dirty="0" sz="3000" spc="-10">
                <a:solidFill>
                  <a:srgbClr val="FFFFFF"/>
                </a:solidFill>
                <a:latin typeface="Verdana"/>
                <a:cs typeface="Verdana"/>
              </a:rPr>
              <a:t>Race/Ethnicity</a:t>
            </a:r>
            <a:endParaRPr sz="3000">
              <a:latin typeface="Verdana"/>
              <a:cs typeface="Verdana"/>
            </a:endParaRPr>
          </a:p>
          <a:p>
            <a:pPr marL="280670" indent="-267970">
              <a:lnSpc>
                <a:spcPct val="100000"/>
              </a:lnSpc>
              <a:spcBef>
                <a:spcPts val="1600"/>
              </a:spcBef>
              <a:buFont typeface="Arial"/>
              <a:buChar char="•"/>
              <a:tabLst>
                <a:tab pos="280670" algn="l"/>
              </a:tabLst>
            </a:pPr>
            <a:r>
              <a:rPr dirty="0" sz="3000" spc="-10">
                <a:solidFill>
                  <a:srgbClr val="FFFFFF"/>
                </a:solidFill>
                <a:latin typeface="Verdana"/>
                <a:cs typeface="Verdana"/>
              </a:rPr>
              <a:t>Gender</a:t>
            </a:r>
            <a:endParaRPr sz="3000">
              <a:latin typeface="Verdana"/>
              <a:cs typeface="Verdana"/>
            </a:endParaRPr>
          </a:p>
          <a:p>
            <a:pPr marL="280670" marR="797560" indent="-268605">
              <a:lnSpc>
                <a:spcPct val="100000"/>
              </a:lnSpc>
              <a:spcBef>
                <a:spcPts val="1600"/>
              </a:spcBef>
              <a:buFont typeface="Arial"/>
              <a:buChar char="•"/>
              <a:tabLst>
                <a:tab pos="280670" algn="l"/>
              </a:tabLst>
            </a:pPr>
            <a:r>
              <a:rPr dirty="0" sz="3000" spc="-10">
                <a:solidFill>
                  <a:srgbClr val="FFFFFF"/>
                </a:solidFill>
                <a:latin typeface="Verdana"/>
                <a:cs typeface="Verdana"/>
              </a:rPr>
              <a:t>International/ Global</a:t>
            </a:r>
            <a:endParaRPr sz="3000">
              <a:latin typeface="Verdana"/>
              <a:cs typeface="Verdana"/>
            </a:endParaRPr>
          </a:p>
          <a:p>
            <a:pPr marL="280670" indent="-267970">
              <a:lnSpc>
                <a:spcPct val="100000"/>
              </a:lnSpc>
              <a:spcBef>
                <a:spcPts val="1600"/>
              </a:spcBef>
              <a:buFont typeface="Arial"/>
              <a:buChar char="•"/>
              <a:tabLst>
                <a:tab pos="280670" algn="l"/>
              </a:tabLst>
            </a:pPr>
            <a:r>
              <a:rPr dirty="0" sz="3000" spc="-10">
                <a:solidFill>
                  <a:srgbClr val="FFFFFF"/>
                </a:solidFill>
                <a:latin typeface="Verdana"/>
                <a:cs typeface="Verdana"/>
              </a:rPr>
              <a:t>Intersectionalities</a:t>
            </a:r>
            <a:endParaRPr sz="3000">
              <a:latin typeface="Verdana"/>
              <a:cs typeface="Verdana"/>
            </a:endParaRPr>
          </a:p>
          <a:p>
            <a:pPr marL="280670" marR="13970" indent="-268605">
              <a:lnSpc>
                <a:spcPct val="100000"/>
              </a:lnSpc>
              <a:spcBef>
                <a:spcPts val="1600"/>
              </a:spcBef>
              <a:buClr>
                <a:srgbClr val="FFFFFF"/>
              </a:buClr>
              <a:buFont typeface="Arial"/>
              <a:buChar char="•"/>
              <a:tabLst>
                <a:tab pos="280670" algn="l"/>
                <a:tab pos="1608455" algn="l"/>
              </a:tabLst>
            </a:pPr>
            <a:r>
              <a:rPr dirty="0" sz="3000" spc="55">
                <a:solidFill>
                  <a:srgbClr val="F39019"/>
                </a:solidFill>
                <a:latin typeface="Verdana"/>
                <a:cs typeface="Verdana"/>
              </a:rPr>
              <a:t>Need</a:t>
            </a:r>
            <a:r>
              <a:rPr dirty="0" sz="3000" spc="-150">
                <a:solidFill>
                  <a:srgbClr val="F39019"/>
                </a:solidFill>
                <a:latin typeface="Verdana"/>
                <a:cs typeface="Verdana"/>
              </a:rPr>
              <a:t> </a:t>
            </a:r>
            <a:r>
              <a:rPr dirty="0" sz="3000" spc="65">
                <a:solidFill>
                  <a:srgbClr val="F39019"/>
                </a:solidFill>
                <a:latin typeface="Verdana"/>
                <a:cs typeface="Verdana"/>
              </a:rPr>
              <a:t>to</a:t>
            </a:r>
            <a:r>
              <a:rPr dirty="0" sz="3000" spc="-145">
                <a:solidFill>
                  <a:srgbClr val="F39019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F39019"/>
                </a:solidFill>
                <a:latin typeface="Verdana"/>
                <a:cs typeface="Verdana"/>
              </a:rPr>
              <a:t>engage </a:t>
            </a:r>
            <a:r>
              <a:rPr dirty="0" sz="3000">
                <a:solidFill>
                  <a:srgbClr val="F39019"/>
                </a:solidFill>
                <a:latin typeface="Verdana"/>
                <a:cs typeface="Verdana"/>
              </a:rPr>
              <a:t>the</a:t>
            </a:r>
            <a:r>
              <a:rPr dirty="0" sz="3000" spc="-155">
                <a:solidFill>
                  <a:srgbClr val="F39019"/>
                </a:solidFill>
                <a:latin typeface="Verdana"/>
                <a:cs typeface="Verdana"/>
              </a:rPr>
              <a:t> </a:t>
            </a:r>
            <a:r>
              <a:rPr dirty="0" sz="3000" spc="45">
                <a:solidFill>
                  <a:srgbClr val="F39019"/>
                </a:solidFill>
                <a:latin typeface="Verdana"/>
                <a:cs typeface="Verdana"/>
              </a:rPr>
              <a:t>following </a:t>
            </a:r>
            <a:r>
              <a:rPr dirty="0" sz="3000" spc="-10">
                <a:solidFill>
                  <a:srgbClr val="F39019"/>
                </a:solidFill>
                <a:latin typeface="Verdana"/>
                <a:cs typeface="Verdana"/>
              </a:rPr>
              <a:t>more:</a:t>
            </a:r>
            <a:r>
              <a:rPr dirty="0" sz="3000">
                <a:solidFill>
                  <a:srgbClr val="F39019"/>
                </a:solidFill>
                <a:latin typeface="Verdana"/>
                <a:cs typeface="Verdana"/>
              </a:rPr>
              <a:t>	</a:t>
            </a:r>
            <a:r>
              <a:rPr dirty="0" sz="3000" spc="-10">
                <a:solidFill>
                  <a:srgbClr val="F39019"/>
                </a:solidFill>
                <a:latin typeface="Verdana"/>
                <a:cs typeface="Verdana"/>
              </a:rPr>
              <a:t>Disability, </a:t>
            </a:r>
            <a:r>
              <a:rPr dirty="0" sz="3000" spc="60">
                <a:solidFill>
                  <a:srgbClr val="F39019"/>
                </a:solidFill>
                <a:latin typeface="Verdana"/>
                <a:cs typeface="Verdana"/>
              </a:rPr>
              <a:t>Political</a:t>
            </a:r>
            <a:r>
              <a:rPr dirty="0" sz="3000" spc="-145">
                <a:solidFill>
                  <a:srgbClr val="F39019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F39019"/>
                </a:solidFill>
                <a:latin typeface="Verdana"/>
                <a:cs typeface="Verdana"/>
              </a:rPr>
              <a:t>Ideology, </a:t>
            </a:r>
            <a:r>
              <a:rPr dirty="0" sz="3000" spc="-10">
                <a:solidFill>
                  <a:srgbClr val="F39019"/>
                </a:solidFill>
                <a:latin typeface="Verdana"/>
                <a:cs typeface="Verdana"/>
              </a:rPr>
              <a:t>Veterans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9072562" y="2944813"/>
            <a:ext cx="3203575" cy="5210175"/>
            <a:chOff x="9072562" y="2944813"/>
            <a:chExt cx="3203575" cy="5210175"/>
          </a:xfrm>
        </p:grpSpPr>
        <p:sp>
          <p:nvSpPr>
            <p:cNvPr id="9" name="object 9" descr=""/>
            <p:cNvSpPr/>
            <p:nvPr/>
          </p:nvSpPr>
          <p:spPr>
            <a:xfrm>
              <a:off x="9074150" y="2946400"/>
              <a:ext cx="2133600" cy="5207000"/>
            </a:xfrm>
            <a:custGeom>
              <a:avLst/>
              <a:gdLst/>
              <a:ahLst/>
              <a:cxnLst/>
              <a:rect l="l" t="t" r="r" b="b"/>
              <a:pathLst>
                <a:path w="2133600" h="5207000">
                  <a:moveTo>
                    <a:pt x="0" y="2235199"/>
                  </a:moveTo>
                  <a:lnTo>
                    <a:pt x="0" y="5206999"/>
                  </a:lnTo>
                </a:path>
                <a:path w="2133600" h="5207000">
                  <a:moveTo>
                    <a:pt x="0" y="622299"/>
                  </a:moveTo>
                  <a:lnTo>
                    <a:pt x="0" y="698499"/>
                  </a:lnTo>
                </a:path>
                <a:path w="2133600" h="5207000">
                  <a:moveTo>
                    <a:pt x="0" y="292099"/>
                  </a:moveTo>
                  <a:lnTo>
                    <a:pt x="0" y="368299"/>
                  </a:lnTo>
                </a:path>
                <a:path w="2133600" h="5207000">
                  <a:moveTo>
                    <a:pt x="0" y="0"/>
                  </a:moveTo>
                  <a:lnTo>
                    <a:pt x="0" y="50799"/>
                  </a:lnTo>
                </a:path>
                <a:path w="2133600" h="5207000">
                  <a:moveTo>
                    <a:pt x="0" y="1917699"/>
                  </a:moveTo>
                  <a:lnTo>
                    <a:pt x="0" y="1993899"/>
                  </a:lnTo>
                </a:path>
                <a:path w="2133600" h="5207000">
                  <a:moveTo>
                    <a:pt x="0" y="1587499"/>
                  </a:moveTo>
                  <a:lnTo>
                    <a:pt x="0" y="1663699"/>
                  </a:lnTo>
                </a:path>
                <a:path w="2133600" h="5207000">
                  <a:moveTo>
                    <a:pt x="0" y="1269999"/>
                  </a:moveTo>
                  <a:lnTo>
                    <a:pt x="0" y="1346199"/>
                  </a:lnTo>
                </a:path>
                <a:path w="2133600" h="5207000">
                  <a:moveTo>
                    <a:pt x="0" y="939799"/>
                  </a:moveTo>
                  <a:lnTo>
                    <a:pt x="0" y="1015999"/>
                  </a:lnTo>
                </a:path>
                <a:path w="2133600" h="5207000">
                  <a:moveTo>
                    <a:pt x="1066800" y="292099"/>
                  </a:moveTo>
                  <a:lnTo>
                    <a:pt x="1066800" y="5206999"/>
                  </a:lnTo>
                </a:path>
                <a:path w="2133600" h="5207000">
                  <a:moveTo>
                    <a:pt x="1066800" y="0"/>
                  </a:moveTo>
                  <a:lnTo>
                    <a:pt x="1066800" y="50799"/>
                  </a:lnTo>
                </a:path>
                <a:path w="2133600" h="5207000">
                  <a:moveTo>
                    <a:pt x="2133600" y="292099"/>
                  </a:moveTo>
                  <a:lnTo>
                    <a:pt x="2133600" y="5206999"/>
                  </a:lnTo>
                </a:path>
                <a:path w="2133600" h="5207000">
                  <a:moveTo>
                    <a:pt x="2133600" y="0"/>
                  </a:moveTo>
                  <a:lnTo>
                    <a:pt x="2133600" y="50799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2274550" y="2946400"/>
              <a:ext cx="0" cy="5207000"/>
            </a:xfrm>
            <a:custGeom>
              <a:avLst/>
              <a:gdLst/>
              <a:ahLst/>
              <a:cxnLst/>
              <a:rect l="l" t="t" r="r" b="b"/>
              <a:pathLst>
                <a:path w="0" h="5207000">
                  <a:moveTo>
                    <a:pt x="0" y="0"/>
                  </a:moveTo>
                  <a:lnTo>
                    <a:pt x="0" y="5206999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8007350" y="2940050"/>
            <a:ext cx="0" cy="5207000"/>
          </a:xfrm>
          <a:custGeom>
            <a:avLst/>
            <a:gdLst/>
            <a:ahLst/>
            <a:cxnLst/>
            <a:rect l="l" t="t" r="r" b="b"/>
            <a:pathLst>
              <a:path w="0" h="5207000">
                <a:moveTo>
                  <a:pt x="0" y="52069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5740400" y="2857500"/>
            <a:ext cx="2115820" cy="68580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algn="r" marR="11430">
              <a:lnSpc>
                <a:spcPct val="100000"/>
              </a:lnSpc>
              <a:spcBef>
                <a:spcPts val="900"/>
              </a:spcBef>
            </a:pP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Race/Ethnicity</a:t>
            </a:r>
            <a:r>
              <a:rPr dirty="0" sz="1500" spc="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45">
                <a:solidFill>
                  <a:srgbClr val="FFFFFF"/>
                </a:solidFill>
                <a:latin typeface="Verdana"/>
                <a:cs typeface="Verdana"/>
              </a:rPr>
              <a:t>(1682)</a:t>
            </a:r>
            <a:endParaRPr sz="15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800"/>
              </a:spcBef>
            </a:pP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Gender</a:t>
            </a:r>
            <a:r>
              <a:rPr dirty="0" sz="15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(961)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848600" y="8166100"/>
            <a:ext cx="32512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85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928100" y="8166100"/>
            <a:ext cx="30734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55">
                <a:solidFill>
                  <a:srgbClr val="FFFFFF"/>
                </a:solidFill>
                <a:latin typeface="Verdana"/>
                <a:cs typeface="Verdana"/>
              </a:rPr>
              <a:t>8%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956800" y="8166100"/>
            <a:ext cx="3816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25">
                <a:solidFill>
                  <a:srgbClr val="FFFFFF"/>
                </a:solidFill>
                <a:latin typeface="Verdana"/>
                <a:cs typeface="Verdana"/>
              </a:rPr>
              <a:t>15%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998200" y="8166100"/>
            <a:ext cx="42164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20">
                <a:solidFill>
                  <a:srgbClr val="FFFFFF"/>
                </a:solidFill>
                <a:latin typeface="Verdana"/>
                <a:cs typeface="Verdana"/>
              </a:rPr>
              <a:t>23%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2052300" y="8166100"/>
            <a:ext cx="44323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65">
                <a:solidFill>
                  <a:srgbClr val="FFFFFF"/>
                </a:solidFill>
                <a:latin typeface="Verdana"/>
                <a:cs typeface="Verdana"/>
              </a:rPr>
              <a:t>30%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26400" y="7886700"/>
            <a:ext cx="317500" cy="177800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39100" y="7569200"/>
            <a:ext cx="317500" cy="177800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8013700" y="7200900"/>
            <a:ext cx="381000" cy="254000"/>
            <a:chOff x="8013700" y="7200900"/>
            <a:chExt cx="381000" cy="254000"/>
          </a:xfrm>
        </p:grpSpPr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3700" y="7200900"/>
              <a:ext cx="50799" cy="25399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200" y="7238999"/>
              <a:ext cx="317500" cy="177800"/>
            </a:xfrm>
            <a:prstGeom prst="rect">
              <a:avLst/>
            </a:prstGeom>
          </p:spPr>
        </p:pic>
      </p:grpSp>
      <p:pic>
        <p:nvPicPr>
          <p:cNvPr id="23" name="object 2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13700" y="6883400"/>
            <a:ext cx="380999" cy="241299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8013700" y="6553200"/>
            <a:ext cx="393700" cy="254000"/>
            <a:chOff x="8013700" y="6553200"/>
            <a:chExt cx="393700" cy="254000"/>
          </a:xfrm>
        </p:grpSpPr>
        <p:pic>
          <p:nvPicPr>
            <p:cNvPr id="25" name="object 2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13700" y="6553200"/>
              <a:ext cx="114299" cy="25399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53400" y="6591299"/>
              <a:ext cx="254000" cy="177800"/>
            </a:xfrm>
            <a:prstGeom prst="rect">
              <a:avLst/>
            </a:prstGeom>
          </p:spPr>
        </p:pic>
      </p:grpSp>
      <p:graphicFrame>
        <p:nvGraphicFramePr>
          <p:cNvPr id="27" name="object 27" descr=""/>
          <p:cNvGraphicFramePr>
            <a:graphicFrameLocks noGrp="1"/>
          </p:cNvGraphicFramePr>
          <p:nvPr/>
        </p:nvGraphicFramePr>
        <p:xfrm>
          <a:off x="5289550" y="6538976"/>
          <a:ext cx="3221990" cy="15519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3030"/>
                <a:gridCol w="492125"/>
              </a:tblGrid>
              <a:tr h="293370">
                <a:tc>
                  <a:txBody>
                    <a:bodyPr/>
                    <a:lstStyle/>
                    <a:p>
                      <a:pPr algn="r" marR="889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Disability</a:t>
                      </a:r>
                      <a:r>
                        <a:rPr dirty="0" sz="1500" spc="5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(60)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500" spc="-38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1%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</a:tr>
              <a:tr h="317500">
                <a:tc>
                  <a:txBody>
                    <a:bodyPr/>
                    <a:lstStyle/>
                    <a:p>
                      <a:pPr algn="r" marR="971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Political</a:t>
                      </a:r>
                      <a:r>
                        <a:rPr dirty="0" sz="1500" spc="1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Ideology</a:t>
                      </a:r>
                      <a:r>
                        <a:rPr dirty="0" sz="1500" spc="1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(25)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38100"/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5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0%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38100"/>
                </a:tc>
              </a:tr>
              <a:tr h="330200">
                <a:tc>
                  <a:txBody>
                    <a:bodyPr/>
                    <a:lstStyle/>
                    <a:p>
                      <a:pPr algn="r" marR="9906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Active</a:t>
                      </a:r>
                      <a:r>
                        <a:rPr dirty="0" sz="1500" spc="3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Duty/Veterans</a:t>
                      </a:r>
                      <a:r>
                        <a:rPr dirty="0" sz="1500" spc="3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(24)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50800"/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5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0%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38100"/>
                </a:tc>
              </a:tr>
              <a:tr h="323850">
                <a:tc>
                  <a:txBody>
                    <a:bodyPr/>
                    <a:lstStyle/>
                    <a:p>
                      <a:pPr algn="r" marR="882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Region</a:t>
                      </a:r>
                      <a:r>
                        <a:rPr dirty="0" sz="1500" spc="6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(6)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5080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5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0%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38100"/>
                </a:tc>
              </a:tr>
              <a:tr h="287020">
                <a:tc>
                  <a:txBody>
                    <a:bodyPr/>
                    <a:lstStyle/>
                    <a:p>
                      <a:pPr algn="r" marR="946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5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Generation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5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0%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pic>
        <p:nvPicPr>
          <p:cNvPr id="28" name="object 2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13699" y="5257800"/>
            <a:ext cx="304799" cy="253999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8013700" y="2997200"/>
            <a:ext cx="3365500" cy="3479800"/>
            <a:chOff x="8013700" y="2997200"/>
            <a:chExt cx="3365500" cy="3479800"/>
          </a:xfrm>
        </p:grpSpPr>
        <p:pic>
          <p:nvPicPr>
            <p:cNvPr id="30" name="object 3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13700" y="2997200"/>
              <a:ext cx="3365499" cy="24129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13700" y="3314700"/>
              <a:ext cx="1917699" cy="25399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13700" y="3644900"/>
              <a:ext cx="1777999" cy="24129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13700" y="3962400"/>
              <a:ext cx="1727199" cy="253999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13700" y="4292599"/>
              <a:ext cx="1701799" cy="241299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13700" y="4610100"/>
              <a:ext cx="1308099" cy="253999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13700" y="4940300"/>
              <a:ext cx="1206499" cy="24129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13700" y="5588000"/>
              <a:ext cx="241299" cy="241299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13700" y="5905500"/>
              <a:ext cx="228599" cy="253999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13700" y="6235700"/>
              <a:ext cx="190499" cy="241299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16900" y="6273800"/>
              <a:ext cx="254000" cy="17780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67700" y="5943600"/>
              <a:ext cx="304800" cy="17780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80400" y="5626100"/>
              <a:ext cx="304800" cy="177800"/>
            </a:xfrm>
            <a:prstGeom prst="rect">
              <a:avLst/>
            </a:prstGeom>
          </p:spPr>
        </p:pic>
      </p:grpSp>
      <p:sp>
        <p:nvSpPr>
          <p:cNvPr id="43" name="object 43" descr=""/>
          <p:cNvSpPr txBox="1"/>
          <p:nvPr/>
        </p:nvSpPr>
        <p:spPr>
          <a:xfrm>
            <a:off x="5080000" y="5461000"/>
            <a:ext cx="3504565" cy="100330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00"/>
              </a:spcBef>
              <a:tabLst>
                <a:tab pos="1777364" algn="l"/>
              </a:tabLst>
            </a:pP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Religion</a:t>
            </a:r>
            <a:r>
              <a:rPr dirty="0" sz="1500" spc="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(123)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500" spc="-25">
                <a:solidFill>
                  <a:srgbClr val="FFFFFF"/>
                </a:solidFill>
                <a:latin typeface="Verdana"/>
                <a:cs typeface="Verdana"/>
              </a:rPr>
              <a:t>2%</a:t>
            </a:r>
            <a:endParaRPr sz="1500">
              <a:latin typeface="Verdana"/>
              <a:cs typeface="Verdana"/>
            </a:endParaRPr>
          </a:p>
          <a:p>
            <a:pPr algn="r" marR="17780">
              <a:lnSpc>
                <a:spcPct val="100000"/>
              </a:lnSpc>
              <a:spcBef>
                <a:spcPts val="800"/>
              </a:spcBef>
              <a:tabLst>
                <a:tab pos="2704465" algn="l"/>
              </a:tabLst>
            </a:pPr>
            <a:r>
              <a:rPr dirty="0" sz="1500" spc="-25">
                <a:solidFill>
                  <a:srgbClr val="FFFFFF"/>
                </a:solidFill>
                <a:latin typeface="Verdana"/>
                <a:cs typeface="Verdana"/>
              </a:rPr>
              <a:t>Sexual 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Orientation</a:t>
            </a:r>
            <a:r>
              <a:rPr dirty="0" sz="15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(117)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baseline="3703" sz="2250" spc="-37">
                <a:solidFill>
                  <a:srgbClr val="FFFFFF"/>
                </a:solidFill>
                <a:latin typeface="Verdana"/>
                <a:cs typeface="Verdana"/>
              </a:rPr>
              <a:t>2%</a:t>
            </a:r>
            <a:endParaRPr baseline="3703" sz="22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3148965" algn="l"/>
              </a:tabLst>
            </a:pP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Broad</a:t>
            </a:r>
            <a:r>
              <a:rPr dirty="0" sz="15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Culture/Diversity</a:t>
            </a:r>
            <a:r>
              <a:rPr dirty="0" sz="15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Verdana"/>
                <a:cs typeface="Verdana"/>
              </a:rPr>
              <a:t>(95)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500" spc="-385">
                <a:solidFill>
                  <a:srgbClr val="FFFFFF"/>
                </a:solidFill>
                <a:latin typeface="Verdana"/>
                <a:cs typeface="Verdana"/>
              </a:rPr>
              <a:t>1%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44" name="object 44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343900" y="5295900"/>
            <a:ext cx="304800" cy="177800"/>
          </a:xfrm>
          <a:prstGeom prst="rect">
            <a:avLst/>
          </a:prstGeom>
        </p:spPr>
      </p:pic>
      <p:grpSp>
        <p:nvGrpSpPr>
          <p:cNvPr id="45" name="object 45" descr=""/>
          <p:cNvGrpSpPr/>
          <p:nvPr/>
        </p:nvGrpSpPr>
        <p:grpSpPr>
          <a:xfrm>
            <a:off x="9245600" y="3683000"/>
            <a:ext cx="939800" cy="1473200"/>
            <a:chOff x="9245600" y="3683000"/>
            <a:chExt cx="939800" cy="1473200"/>
          </a:xfrm>
        </p:grpSpPr>
        <p:pic>
          <p:nvPicPr>
            <p:cNvPr id="46" name="object 4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45600" y="4978400"/>
              <a:ext cx="304800" cy="17780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47200" y="4648200"/>
              <a:ext cx="304800" cy="17780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728200" y="4330700"/>
              <a:ext cx="381000" cy="17780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753600" y="4000500"/>
              <a:ext cx="381000" cy="177800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804400" y="3683000"/>
              <a:ext cx="381000" cy="177800"/>
            </a:xfrm>
            <a:prstGeom prst="rect">
              <a:avLst/>
            </a:prstGeom>
          </p:spPr>
        </p:pic>
      </p:grpSp>
      <p:graphicFrame>
        <p:nvGraphicFramePr>
          <p:cNvPr id="51" name="object 51" descr=""/>
          <p:cNvGraphicFramePr>
            <a:graphicFrameLocks noGrp="1"/>
          </p:cNvGraphicFramePr>
          <p:nvPr/>
        </p:nvGraphicFramePr>
        <p:xfrm>
          <a:off x="5086350" y="3617976"/>
          <a:ext cx="5167630" cy="1868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6250"/>
                <a:gridCol w="972185"/>
                <a:gridCol w="619760"/>
                <a:gridCol w="483869"/>
              </a:tblGrid>
              <a:tr h="293370">
                <a:tc>
                  <a:txBody>
                    <a:bodyPr/>
                    <a:lstStyle/>
                    <a:p>
                      <a:pPr algn="r" marR="2501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International/Global</a:t>
                      </a:r>
                      <a:r>
                        <a:rPr dirty="0" sz="1500" spc="-8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(889)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500" spc="-25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13%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13970"/>
                </a:tc>
              </a:tr>
              <a:tr h="317500">
                <a:tc>
                  <a:txBody>
                    <a:bodyPr/>
                    <a:lstStyle/>
                    <a:p>
                      <a:pPr algn="r" marR="2514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5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Intersectionalities</a:t>
                      </a:r>
                      <a:r>
                        <a:rPr dirty="0" sz="1500" spc="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(863)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2390" marR="304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500" spc="-2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12%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38100"/>
                </a:tc>
              </a:tr>
              <a:tr h="654050">
                <a:tc>
                  <a:txBody>
                    <a:bodyPr/>
                    <a:lstStyle/>
                    <a:p>
                      <a:pPr algn="r" marR="2578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Nationality</a:t>
                      </a:r>
                      <a:r>
                        <a:rPr dirty="0" sz="1500" spc="7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(850)</a:t>
                      </a:r>
                      <a:endParaRPr sz="1500">
                        <a:latin typeface="Verdana"/>
                        <a:cs typeface="Verdana"/>
                      </a:endParaRPr>
                    </a:p>
                    <a:p>
                      <a:pPr algn="r" marR="25400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Socioeconomic</a:t>
                      </a:r>
                      <a:r>
                        <a:rPr dirty="0" sz="1500" spc="9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Status</a:t>
                      </a:r>
                      <a:r>
                        <a:rPr dirty="0" sz="1500" spc="9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(656)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85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9%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148590"/>
                </a:tc>
                <a:tc>
                  <a:txBody>
                    <a:bodyPr/>
                    <a:lstStyle/>
                    <a:p>
                      <a:pPr marL="46990" marR="304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500" spc="-14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12%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50800"/>
                </a:tc>
              </a:tr>
              <a:tr h="297815">
                <a:tc>
                  <a:txBody>
                    <a:bodyPr/>
                    <a:lstStyle/>
                    <a:p>
                      <a:pPr algn="r" marR="246379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Language</a:t>
                      </a:r>
                      <a:r>
                        <a:rPr dirty="0" sz="1500" spc="6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(606)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5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9%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06070">
                <a:tc>
                  <a:txBody>
                    <a:bodyPr/>
                    <a:lstStyle/>
                    <a:p>
                      <a:pPr algn="r" marR="24765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500" spc="6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Age</a:t>
                      </a:r>
                      <a:r>
                        <a:rPr dirty="0" sz="1500" spc="-7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(154)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63500"/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5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2%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52" name="object 52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956800" y="3352800"/>
            <a:ext cx="393700" cy="177800"/>
          </a:xfrm>
          <a:prstGeom prst="rect">
            <a:avLst/>
          </a:prstGeom>
        </p:spPr>
      </p:pic>
      <p:sp>
        <p:nvSpPr>
          <p:cNvPr id="53" name="object 53" descr=""/>
          <p:cNvSpPr txBox="1"/>
          <p:nvPr/>
        </p:nvSpPr>
        <p:spPr>
          <a:xfrm>
            <a:off x="9956800" y="3289300"/>
            <a:ext cx="3930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95">
                <a:solidFill>
                  <a:srgbClr val="FFFFFF"/>
                </a:solidFill>
                <a:latin typeface="Verdana"/>
                <a:cs typeface="Verdana"/>
              </a:rPr>
              <a:t>14%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54" name="object 54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1391900" y="3035300"/>
            <a:ext cx="431800" cy="177800"/>
          </a:xfrm>
          <a:prstGeom prst="rect">
            <a:avLst/>
          </a:prstGeom>
        </p:spPr>
      </p:pic>
      <p:sp>
        <p:nvSpPr>
          <p:cNvPr id="55" name="object 55" descr=""/>
          <p:cNvSpPr txBox="1"/>
          <p:nvPr/>
        </p:nvSpPr>
        <p:spPr>
          <a:xfrm>
            <a:off x="8255000" y="2184400"/>
            <a:ext cx="3776345" cy="104140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638300" marR="5080" indent="-1625600">
              <a:lnSpc>
                <a:spcPct val="101899"/>
              </a:lnSpc>
              <a:spcBef>
                <a:spcPts val="55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Definitions</a:t>
            </a:r>
            <a:r>
              <a:rPr dirty="0" sz="18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8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r>
              <a:rPr dirty="0" sz="18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18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800" spc="5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1800" spc="50">
                <a:solidFill>
                  <a:srgbClr val="FFFFFF"/>
                </a:solidFill>
                <a:latin typeface="Verdana"/>
                <a:cs typeface="Verdana"/>
              </a:rPr>
              <a:t>orts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(All)</a:t>
            </a:r>
            <a:endParaRPr sz="1800">
              <a:latin typeface="Verdana"/>
              <a:cs typeface="Verdana"/>
            </a:endParaRPr>
          </a:p>
          <a:p>
            <a:pPr algn="r" marR="213360">
              <a:lnSpc>
                <a:spcPct val="100000"/>
              </a:lnSpc>
              <a:spcBef>
                <a:spcPts val="1839"/>
              </a:spcBef>
            </a:pPr>
            <a:r>
              <a:rPr dirty="0" sz="1500" spc="-25">
                <a:solidFill>
                  <a:srgbClr val="FFFFFF"/>
                </a:solidFill>
                <a:latin typeface="Verdana"/>
                <a:cs typeface="Verdana"/>
              </a:rPr>
              <a:t>24%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56" name="object 56" descr=""/>
          <p:cNvGrpSpPr/>
          <p:nvPr/>
        </p:nvGrpSpPr>
        <p:grpSpPr>
          <a:xfrm>
            <a:off x="5727700" y="508000"/>
            <a:ext cx="6731000" cy="1473200"/>
            <a:chOff x="5727700" y="508000"/>
            <a:chExt cx="6731000" cy="1473200"/>
          </a:xfrm>
        </p:grpSpPr>
        <p:pic>
          <p:nvPicPr>
            <p:cNvPr id="57" name="object 5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727700" y="508000"/>
              <a:ext cx="6731000" cy="914400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626600" y="1066800"/>
              <a:ext cx="2806700" cy="914400"/>
            </a:xfrm>
            <a:prstGeom prst="rect">
              <a:avLst/>
            </a:prstGeom>
          </p:spPr>
        </p:pic>
      </p:grp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5055"/>
              </a:lnSpc>
              <a:spcBef>
                <a:spcPts val="100"/>
              </a:spcBef>
            </a:pPr>
            <a:r>
              <a:rPr dirty="0" spc="-10"/>
              <a:t>Identify</a:t>
            </a:r>
            <a:r>
              <a:rPr dirty="0" spc="-305"/>
              <a:t> </a:t>
            </a:r>
            <a:r>
              <a:rPr dirty="0"/>
              <a:t>the</a:t>
            </a:r>
            <a:r>
              <a:rPr dirty="0" spc="-305"/>
              <a:t> </a:t>
            </a:r>
            <a:r>
              <a:rPr dirty="0" spc="-10"/>
              <a:t>Diversity</a:t>
            </a:r>
          </a:p>
          <a:p>
            <a:pPr algn="r" marR="5080">
              <a:lnSpc>
                <a:spcPts val="5055"/>
              </a:lnSpc>
            </a:pPr>
            <a:r>
              <a:rPr dirty="0" spc="95"/>
              <a:t>Endgoal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22400" y="2235200"/>
            <a:ext cx="10287000" cy="1727200"/>
            <a:chOff x="1422400" y="2235200"/>
            <a:chExt cx="10287000" cy="17272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2400" y="2235200"/>
              <a:ext cx="10287000" cy="9906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8600" y="3073400"/>
              <a:ext cx="2527300" cy="889000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5500" y="4749800"/>
            <a:ext cx="6375400" cy="8890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11400" y="6426200"/>
            <a:ext cx="8483600" cy="99060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485900" y="2146300"/>
            <a:ext cx="10024745" cy="505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500" spc="-40">
                <a:solidFill>
                  <a:srgbClr val="00ADFF"/>
                </a:solidFill>
                <a:latin typeface="Verdana"/>
                <a:cs typeface="Verdana"/>
              </a:rPr>
              <a:t>De-</a:t>
            </a:r>
            <a:r>
              <a:rPr dirty="0" sz="5500">
                <a:solidFill>
                  <a:srgbClr val="00ADFF"/>
                </a:solidFill>
                <a:latin typeface="Verdana"/>
                <a:cs typeface="Verdana"/>
              </a:rPr>
              <a:t>Mystifying</a:t>
            </a:r>
            <a:r>
              <a:rPr dirty="0" sz="5500" spc="-165">
                <a:solidFill>
                  <a:srgbClr val="00ADFF"/>
                </a:solidFill>
                <a:latin typeface="Verdana"/>
                <a:cs typeface="Verdana"/>
              </a:rPr>
              <a:t> </a:t>
            </a:r>
            <a:r>
              <a:rPr dirty="0" sz="5500" spc="-395">
                <a:solidFill>
                  <a:srgbClr val="00ADFF"/>
                </a:solidFill>
                <a:latin typeface="Verdana"/>
                <a:cs typeface="Verdana"/>
              </a:rPr>
              <a:t>Y</a:t>
            </a:r>
            <a:r>
              <a:rPr dirty="0" sz="5500" spc="130">
                <a:solidFill>
                  <a:srgbClr val="00ADFF"/>
                </a:solidFill>
                <a:latin typeface="Verdana"/>
                <a:cs typeface="Verdana"/>
              </a:rPr>
              <a:t>our</a:t>
            </a:r>
            <a:r>
              <a:rPr dirty="0" sz="5500" spc="-160">
                <a:solidFill>
                  <a:srgbClr val="00ADFF"/>
                </a:solidFill>
                <a:latin typeface="Verdana"/>
                <a:cs typeface="Verdana"/>
              </a:rPr>
              <a:t> </a:t>
            </a:r>
            <a:r>
              <a:rPr dirty="0" sz="5500" spc="-10">
                <a:solidFill>
                  <a:srgbClr val="00ADFF"/>
                </a:solidFill>
                <a:latin typeface="Verdana"/>
                <a:cs typeface="Verdana"/>
              </a:rPr>
              <a:t>Diversity Habits</a:t>
            </a:r>
            <a:endParaRPr sz="5500">
              <a:latin typeface="Verdana"/>
              <a:cs typeface="Verdana"/>
            </a:endParaRPr>
          </a:p>
          <a:p>
            <a:pPr algn="ctr" marL="914400" marR="902969" indent="3810">
              <a:lnSpc>
                <a:spcPct val="200000"/>
              </a:lnSpc>
            </a:pPr>
            <a:r>
              <a:rPr dirty="0" sz="5500">
                <a:solidFill>
                  <a:srgbClr val="00ADFF"/>
                </a:solidFill>
                <a:latin typeface="Verdana"/>
                <a:cs typeface="Verdana"/>
              </a:rPr>
              <a:t>“Make</a:t>
            </a:r>
            <a:r>
              <a:rPr dirty="0" sz="5500" spc="-250">
                <a:solidFill>
                  <a:srgbClr val="00ADFF"/>
                </a:solidFill>
                <a:latin typeface="Verdana"/>
                <a:cs typeface="Verdana"/>
              </a:rPr>
              <a:t> </a:t>
            </a:r>
            <a:r>
              <a:rPr dirty="0" sz="5500" spc="45">
                <a:solidFill>
                  <a:srgbClr val="00ADFF"/>
                </a:solidFill>
                <a:latin typeface="Verdana"/>
                <a:cs typeface="Verdana"/>
              </a:rPr>
              <a:t>Decisions” </a:t>
            </a:r>
            <a:r>
              <a:rPr dirty="0" sz="5500" spc="70">
                <a:solidFill>
                  <a:srgbClr val="00ADFF"/>
                </a:solidFill>
                <a:latin typeface="Verdana"/>
                <a:cs typeface="Verdana"/>
              </a:rPr>
              <a:t>“</a:t>
            </a:r>
            <a:r>
              <a:rPr dirty="0" sz="5500" spc="-530">
                <a:solidFill>
                  <a:srgbClr val="00ADFF"/>
                </a:solidFill>
                <a:latin typeface="Verdana"/>
                <a:cs typeface="Verdana"/>
              </a:rPr>
              <a:t>T</a:t>
            </a:r>
            <a:r>
              <a:rPr dirty="0" sz="5500" spc="70">
                <a:solidFill>
                  <a:srgbClr val="00ADFF"/>
                </a:solidFill>
                <a:latin typeface="Verdana"/>
                <a:cs typeface="Verdana"/>
              </a:rPr>
              <a:t>a</a:t>
            </a:r>
            <a:r>
              <a:rPr dirty="0" sz="5500" spc="-75">
                <a:solidFill>
                  <a:srgbClr val="00ADFF"/>
                </a:solidFill>
                <a:latin typeface="Verdana"/>
                <a:cs typeface="Verdana"/>
              </a:rPr>
              <a:t>k</a:t>
            </a:r>
            <a:r>
              <a:rPr dirty="0" sz="5500" spc="70">
                <a:solidFill>
                  <a:srgbClr val="00ADFF"/>
                </a:solidFill>
                <a:latin typeface="Verdana"/>
                <a:cs typeface="Verdana"/>
              </a:rPr>
              <a:t>e</a:t>
            </a:r>
            <a:r>
              <a:rPr dirty="0" sz="5500" spc="-350">
                <a:solidFill>
                  <a:srgbClr val="00ADFF"/>
                </a:solidFill>
                <a:latin typeface="Verdana"/>
                <a:cs typeface="Verdana"/>
              </a:rPr>
              <a:t> </a:t>
            </a:r>
            <a:r>
              <a:rPr dirty="0" sz="5500">
                <a:solidFill>
                  <a:srgbClr val="00ADFF"/>
                </a:solidFill>
                <a:latin typeface="Verdana"/>
                <a:cs typeface="Verdana"/>
              </a:rPr>
              <a:t>Strategic</a:t>
            </a:r>
            <a:r>
              <a:rPr dirty="0" sz="5500" spc="-345">
                <a:solidFill>
                  <a:srgbClr val="00ADFF"/>
                </a:solidFill>
                <a:latin typeface="Verdana"/>
                <a:cs typeface="Verdana"/>
              </a:rPr>
              <a:t> </a:t>
            </a:r>
            <a:r>
              <a:rPr dirty="0" sz="5500" spc="160">
                <a:solidFill>
                  <a:srgbClr val="00ADFF"/>
                </a:solidFill>
                <a:latin typeface="Verdana"/>
                <a:cs typeface="Verdana"/>
              </a:rPr>
              <a:t>Action”</a:t>
            </a:r>
            <a:endParaRPr sz="5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7268" y="1943100"/>
            <a:ext cx="10488930" cy="1107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3210" indent="-27051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83210" algn="l"/>
              </a:tabLst>
            </a:pPr>
            <a:r>
              <a:rPr dirty="0" sz="3000">
                <a:solidFill>
                  <a:srgbClr val="FFFFFF"/>
                </a:solidFill>
                <a:latin typeface="Verdana"/>
                <a:cs typeface="Verdana"/>
              </a:rPr>
              <a:t>Steady</a:t>
            </a:r>
            <a:r>
              <a:rPr dirty="0" sz="3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65">
                <a:solidFill>
                  <a:srgbClr val="FFFFFF"/>
                </a:solidFill>
                <a:latin typeface="Verdana"/>
                <a:cs typeface="Verdana"/>
              </a:rPr>
              <a:t>Focus</a:t>
            </a:r>
            <a:r>
              <a:rPr dirty="0" sz="3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3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FFFFFF"/>
                </a:solidFill>
                <a:latin typeface="Verdana"/>
                <a:cs typeface="Verdana"/>
              </a:rPr>
              <a:t>Race/Ethnicity,</a:t>
            </a:r>
            <a:r>
              <a:rPr dirty="0" sz="30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Verdana"/>
                <a:cs typeface="Verdana"/>
              </a:rPr>
              <a:t>International/Global</a:t>
            </a:r>
            <a:endParaRPr sz="3000">
              <a:latin typeface="Verdana"/>
              <a:cs typeface="Verdana"/>
            </a:endParaRPr>
          </a:p>
          <a:p>
            <a:pPr marL="1527175">
              <a:lnSpc>
                <a:spcPct val="100000"/>
              </a:lnSpc>
              <a:spcBef>
                <a:spcPts val="3000"/>
              </a:spcBef>
            </a:pP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r>
              <a:rPr dirty="0" sz="16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600" spc="5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1600" spc="50">
                <a:solidFill>
                  <a:srgbClr val="FFFFFF"/>
                </a:solidFill>
                <a:latin typeface="Verdana"/>
                <a:cs typeface="Verdana"/>
              </a:rPr>
              <a:t>orts</a:t>
            </a:r>
            <a:r>
              <a:rPr dirty="0" sz="16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(All)</a:t>
            </a:r>
            <a:r>
              <a:rPr dirty="0" sz="16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16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Key</a:t>
            </a:r>
            <a:r>
              <a:rPr dirty="0" sz="16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Definitions</a:t>
            </a:r>
            <a:r>
              <a:rPr dirty="0" sz="16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5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6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Culture</a:t>
            </a:r>
            <a:r>
              <a:rPr dirty="0" sz="16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8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16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40">
                <a:solidFill>
                  <a:srgbClr val="FFFFFF"/>
                </a:solidFill>
                <a:latin typeface="Verdana"/>
                <a:cs typeface="Verdana"/>
              </a:rPr>
              <a:t>2010</a:t>
            </a:r>
            <a:r>
              <a:rPr dirty="0" sz="16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8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16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Verdana"/>
                <a:cs typeface="Verdana"/>
              </a:rPr>
              <a:t>2015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295400" y="3219449"/>
            <a:ext cx="7772400" cy="4229100"/>
          </a:xfrm>
          <a:custGeom>
            <a:avLst/>
            <a:gdLst/>
            <a:ahLst/>
            <a:cxnLst/>
            <a:rect l="l" t="t" r="r" b="b"/>
            <a:pathLst>
              <a:path w="7772400" h="4229100">
                <a:moveTo>
                  <a:pt x="0" y="4229100"/>
                </a:moveTo>
                <a:lnTo>
                  <a:pt x="7772399" y="4229100"/>
                </a:lnTo>
              </a:path>
              <a:path w="7772400" h="4229100">
                <a:moveTo>
                  <a:pt x="0" y="2819400"/>
                </a:moveTo>
                <a:lnTo>
                  <a:pt x="7772399" y="2819400"/>
                </a:lnTo>
              </a:path>
              <a:path w="7772400" h="4229100">
                <a:moveTo>
                  <a:pt x="0" y="0"/>
                </a:moveTo>
                <a:lnTo>
                  <a:pt x="7772399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12800" y="7315200"/>
            <a:ext cx="3479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0">
                <a:solidFill>
                  <a:srgbClr val="FFFFFF"/>
                </a:solidFill>
                <a:latin typeface="Verdana"/>
                <a:cs typeface="Verdana"/>
              </a:rPr>
              <a:t>275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74700" y="5905500"/>
            <a:ext cx="3759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550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36600" y="3086100"/>
            <a:ext cx="4241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90">
                <a:solidFill>
                  <a:srgbClr val="FFFFFF"/>
                </a:solidFill>
                <a:latin typeface="Verdana"/>
                <a:cs typeface="Verdana"/>
              </a:rPr>
              <a:t>1100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301750" y="885825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066800" y="8890000"/>
            <a:ext cx="4616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2010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654300" y="8890000"/>
            <a:ext cx="4032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40">
                <a:solidFill>
                  <a:srgbClr val="FFFFFF"/>
                </a:solidFill>
                <a:latin typeface="Verdana"/>
                <a:cs typeface="Verdana"/>
              </a:rPr>
              <a:t>2011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191000" y="8890000"/>
            <a:ext cx="44195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>
                <a:solidFill>
                  <a:srgbClr val="FFFFFF"/>
                </a:solidFill>
                <a:latin typeface="Verdana"/>
                <a:cs typeface="Verdana"/>
              </a:rPr>
              <a:t>2012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740400" y="8890000"/>
            <a:ext cx="4425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60">
                <a:solidFill>
                  <a:srgbClr val="FFFFFF"/>
                </a:solidFill>
                <a:latin typeface="Verdana"/>
                <a:cs typeface="Verdana"/>
              </a:rPr>
              <a:t>2013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289800" y="8890000"/>
            <a:ext cx="4540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0">
                <a:solidFill>
                  <a:srgbClr val="FFFFFF"/>
                </a:solidFill>
                <a:latin typeface="Verdana"/>
                <a:cs typeface="Verdana"/>
              </a:rPr>
              <a:t>2014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851900" y="8890000"/>
            <a:ext cx="443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60">
                <a:solidFill>
                  <a:srgbClr val="FFFFFF"/>
                </a:solidFill>
                <a:latin typeface="Verdana"/>
                <a:cs typeface="Verdana"/>
              </a:rPr>
              <a:t>2015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168400" y="3403600"/>
            <a:ext cx="8013700" cy="5459730"/>
            <a:chOff x="1168400" y="3403600"/>
            <a:chExt cx="8013700" cy="5459730"/>
          </a:xfrm>
        </p:grpSpPr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3598301"/>
              <a:ext cx="7772399" cy="165347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399" y="3721450"/>
              <a:ext cx="7772400" cy="514149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8400" y="4686300"/>
              <a:ext cx="241300" cy="16510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5900" y="4965700"/>
              <a:ext cx="203200" cy="16510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92600" y="4749800"/>
              <a:ext cx="241300" cy="1778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42000" y="4508500"/>
              <a:ext cx="241300" cy="16510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6800" y="4279900"/>
              <a:ext cx="203200" cy="17780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40800" y="3403600"/>
              <a:ext cx="241300" cy="16510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1100" y="5029200"/>
              <a:ext cx="241300" cy="17780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30500" y="5270500"/>
              <a:ext cx="241300" cy="17780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79900" y="5105400"/>
              <a:ext cx="254000" cy="177800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4279900" y="4699000"/>
            <a:ext cx="258445" cy="594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25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86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842000" y="4838700"/>
            <a:ext cx="254000" cy="177800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5842000" y="4340859"/>
            <a:ext cx="252729" cy="685800"/>
          </a:xfrm>
          <a:prstGeom prst="rect">
            <a:avLst/>
          </a:prstGeom>
        </p:spPr>
        <p:txBody>
          <a:bodyPr wrap="square" lIns="0" tIns="129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22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89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91400" y="4597400"/>
            <a:ext cx="254000" cy="177800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7391400" y="4124959"/>
            <a:ext cx="263525" cy="660400"/>
          </a:xfrm>
          <a:prstGeom prst="rect">
            <a:avLst/>
          </a:prstGeom>
        </p:spPr>
        <p:txBody>
          <a:bodyPr wrap="square" lIns="0" tIns="1168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2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18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94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915400" y="3746500"/>
            <a:ext cx="304800" cy="165100"/>
          </a:xfrm>
          <a:prstGeom prst="rect">
            <a:avLst/>
          </a:prstGeom>
        </p:spPr>
      </p:pic>
      <p:sp>
        <p:nvSpPr>
          <p:cNvPr id="32" name="object 32" descr=""/>
          <p:cNvSpPr txBox="1"/>
          <p:nvPr/>
        </p:nvSpPr>
        <p:spPr>
          <a:xfrm>
            <a:off x="8915400" y="3352800"/>
            <a:ext cx="311785" cy="581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24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dirty="0" sz="1400" spc="-125">
                <a:solidFill>
                  <a:srgbClr val="FFFFFF"/>
                </a:solidFill>
                <a:latin typeface="Verdana"/>
                <a:cs typeface="Verdana"/>
              </a:rPr>
              <a:t>127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1143000" y="4394200"/>
            <a:ext cx="8051800" cy="1524000"/>
            <a:chOff x="1143000" y="4394200"/>
            <a:chExt cx="8051800" cy="1524000"/>
          </a:xfrm>
        </p:grpSpPr>
        <p:pic>
          <p:nvPicPr>
            <p:cNvPr id="34" name="object 3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81100" y="5422900"/>
              <a:ext cx="241300" cy="17780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17800" y="5664200"/>
              <a:ext cx="254000" cy="17780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79900" y="5537200"/>
              <a:ext cx="241300" cy="17780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29300" y="5295900"/>
              <a:ext cx="266700" cy="17780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91400" y="5080000"/>
              <a:ext cx="254000" cy="17780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40800" y="4394200"/>
              <a:ext cx="254000" cy="17780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43000" y="5740400"/>
              <a:ext cx="304800" cy="177800"/>
            </a:xfrm>
            <a:prstGeom prst="rect">
              <a:avLst/>
            </a:prstGeom>
          </p:spPr>
        </p:pic>
      </p:grpSp>
      <p:sp>
        <p:nvSpPr>
          <p:cNvPr id="41" name="object 41" descr=""/>
          <p:cNvSpPr txBox="1"/>
          <p:nvPr/>
        </p:nvSpPr>
        <p:spPr>
          <a:xfrm>
            <a:off x="774700" y="4495800"/>
            <a:ext cx="709295" cy="143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825</a:t>
            </a:r>
            <a:r>
              <a:rPr dirty="0" sz="140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baseline="-43650" sz="2100" spc="-37">
                <a:solidFill>
                  <a:srgbClr val="FFFFFF"/>
                </a:solidFill>
                <a:latin typeface="Verdana"/>
                <a:cs typeface="Verdana"/>
              </a:rPr>
              <a:t>24</a:t>
            </a:r>
            <a:endParaRPr baseline="-43650" sz="2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400">
              <a:latin typeface="Verdana"/>
              <a:cs typeface="Verdana"/>
            </a:endParaRPr>
          </a:p>
          <a:p>
            <a:pPr marL="419100">
              <a:lnSpc>
                <a:spcPct val="100000"/>
              </a:lnSpc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76</a:t>
            </a:r>
            <a:endParaRPr sz="1400">
              <a:latin typeface="Verdana"/>
              <a:cs typeface="Verdana"/>
            </a:endParaRPr>
          </a:p>
          <a:p>
            <a:pPr marL="419100">
              <a:lnSpc>
                <a:spcPct val="100000"/>
              </a:lnSpc>
              <a:spcBef>
                <a:spcPts val="142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62</a:t>
            </a:r>
            <a:endParaRPr sz="1400">
              <a:latin typeface="Verdana"/>
              <a:cs typeface="Verdana"/>
            </a:endParaRPr>
          </a:p>
          <a:p>
            <a:pPr marL="381000">
              <a:lnSpc>
                <a:spcPct val="100000"/>
              </a:lnSpc>
              <a:spcBef>
                <a:spcPts val="819"/>
              </a:spcBef>
            </a:pPr>
            <a:r>
              <a:rPr dirty="0" sz="1400" spc="-50">
                <a:solidFill>
                  <a:srgbClr val="FFFFFF"/>
                </a:solidFill>
                <a:latin typeface="Verdana"/>
                <a:cs typeface="Verdana"/>
              </a:rPr>
              <a:t>251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42" name="object 4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679700" y="5981700"/>
            <a:ext cx="355600" cy="177800"/>
          </a:xfrm>
          <a:prstGeom prst="rect">
            <a:avLst/>
          </a:prstGeom>
        </p:spPr>
      </p:pic>
      <p:sp>
        <p:nvSpPr>
          <p:cNvPr id="43" name="object 43" descr=""/>
          <p:cNvSpPr txBox="1"/>
          <p:nvPr/>
        </p:nvSpPr>
        <p:spPr>
          <a:xfrm>
            <a:off x="2679700" y="4823459"/>
            <a:ext cx="355600" cy="134620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82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17</a:t>
            </a:r>
            <a:endParaRPr sz="1400">
              <a:latin typeface="Verdana"/>
              <a:cs typeface="Verdana"/>
            </a:endParaRPr>
          </a:p>
          <a:p>
            <a:pPr marL="63500">
              <a:lnSpc>
                <a:spcPct val="100000"/>
              </a:lnSpc>
              <a:spcBef>
                <a:spcPts val="72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76</a:t>
            </a:r>
            <a:endParaRPr sz="1400">
              <a:latin typeface="Verdana"/>
              <a:cs typeface="Verdana"/>
            </a:endParaRPr>
          </a:p>
          <a:p>
            <a:pPr marL="50800">
              <a:lnSpc>
                <a:spcPct val="100000"/>
              </a:lnSpc>
              <a:spcBef>
                <a:spcPts val="142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64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228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44" name="object 44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229100" y="5880100"/>
            <a:ext cx="342900" cy="177800"/>
          </a:xfrm>
          <a:prstGeom prst="rect">
            <a:avLst/>
          </a:prstGeom>
        </p:spPr>
      </p:pic>
      <p:sp>
        <p:nvSpPr>
          <p:cNvPr id="45" name="object 45" descr=""/>
          <p:cNvSpPr txBox="1"/>
          <p:nvPr/>
        </p:nvSpPr>
        <p:spPr>
          <a:xfrm>
            <a:off x="4229100" y="5486400"/>
            <a:ext cx="353695" cy="581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67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223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46" name="object 46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803900" y="5600700"/>
            <a:ext cx="304800" cy="177800"/>
          </a:xfrm>
          <a:prstGeom prst="rect">
            <a:avLst/>
          </a:prstGeom>
        </p:spPr>
      </p:pic>
      <p:sp>
        <p:nvSpPr>
          <p:cNvPr id="47" name="object 47" descr=""/>
          <p:cNvSpPr txBox="1"/>
          <p:nvPr/>
        </p:nvSpPr>
        <p:spPr>
          <a:xfrm>
            <a:off x="5803900" y="5153659"/>
            <a:ext cx="315595" cy="63500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20"/>
              </a:spcBef>
            </a:pPr>
            <a:r>
              <a:rPr dirty="0" sz="1400" spc="45">
                <a:solidFill>
                  <a:srgbClr val="FFFFFF"/>
                </a:solidFill>
                <a:latin typeface="Verdana"/>
                <a:cs typeface="Verdana"/>
              </a:rPr>
              <a:t>60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400" spc="-114">
                <a:solidFill>
                  <a:srgbClr val="FFFFFF"/>
                </a:solidFill>
                <a:latin typeface="Verdana"/>
                <a:cs typeface="Verdana"/>
              </a:rPr>
              <a:t>251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48" name="object 48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340600" y="5397500"/>
            <a:ext cx="342900" cy="177800"/>
          </a:xfrm>
          <a:prstGeom prst="rect">
            <a:avLst/>
          </a:prstGeom>
        </p:spPr>
      </p:pic>
      <p:sp>
        <p:nvSpPr>
          <p:cNvPr id="49" name="object 49" descr=""/>
          <p:cNvSpPr txBox="1"/>
          <p:nvPr/>
        </p:nvSpPr>
        <p:spPr>
          <a:xfrm>
            <a:off x="7340600" y="4925059"/>
            <a:ext cx="354330" cy="660400"/>
          </a:xfrm>
          <a:prstGeom prst="rect">
            <a:avLst/>
          </a:prstGeom>
        </p:spPr>
        <p:txBody>
          <a:bodyPr wrap="square" lIns="0" tIns="11684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92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64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225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50" name="object 50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890000" y="4724400"/>
            <a:ext cx="355600" cy="177800"/>
          </a:xfrm>
          <a:prstGeom prst="rect">
            <a:avLst/>
          </a:prstGeom>
        </p:spPr>
      </p:pic>
      <p:sp>
        <p:nvSpPr>
          <p:cNvPr id="51" name="object 51" descr=""/>
          <p:cNvSpPr txBox="1"/>
          <p:nvPr/>
        </p:nvSpPr>
        <p:spPr>
          <a:xfrm>
            <a:off x="8890000" y="4226559"/>
            <a:ext cx="355600" cy="685800"/>
          </a:xfrm>
          <a:prstGeom prst="rect">
            <a:avLst/>
          </a:prstGeom>
        </p:spPr>
        <p:txBody>
          <a:bodyPr wrap="square" lIns="0" tIns="12954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02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64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279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52" name="object 52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43000" y="7023100"/>
            <a:ext cx="317500" cy="177800"/>
          </a:xfrm>
          <a:prstGeom prst="rect">
            <a:avLst/>
          </a:prstGeom>
        </p:spPr>
      </p:pic>
      <p:sp>
        <p:nvSpPr>
          <p:cNvPr id="53" name="object 53" descr=""/>
          <p:cNvSpPr txBox="1"/>
          <p:nvPr/>
        </p:nvSpPr>
        <p:spPr>
          <a:xfrm>
            <a:off x="1143000" y="6972300"/>
            <a:ext cx="3225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0">
                <a:solidFill>
                  <a:srgbClr val="FFFFFF"/>
                </a:solidFill>
                <a:latin typeface="Verdana"/>
                <a:cs typeface="Verdana"/>
              </a:rPr>
              <a:t>319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54" name="object 54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679700" y="7162800"/>
            <a:ext cx="355600" cy="177800"/>
          </a:xfrm>
          <a:prstGeom prst="rect">
            <a:avLst/>
          </a:prstGeom>
        </p:spPr>
      </p:pic>
      <p:sp>
        <p:nvSpPr>
          <p:cNvPr id="55" name="object 55" descr=""/>
          <p:cNvSpPr txBox="1"/>
          <p:nvPr/>
        </p:nvSpPr>
        <p:spPr>
          <a:xfrm>
            <a:off x="2679700" y="7112000"/>
            <a:ext cx="3587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292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56" name="object 56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254500" y="7035800"/>
            <a:ext cx="304800" cy="177800"/>
          </a:xfrm>
          <a:prstGeom prst="rect">
            <a:avLst/>
          </a:prstGeom>
        </p:spPr>
      </p:pic>
      <p:sp>
        <p:nvSpPr>
          <p:cNvPr id="57" name="object 57" descr=""/>
          <p:cNvSpPr txBox="1"/>
          <p:nvPr/>
        </p:nvSpPr>
        <p:spPr>
          <a:xfrm>
            <a:off x="4254500" y="6985000"/>
            <a:ext cx="3143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20">
                <a:solidFill>
                  <a:srgbClr val="FFFFFF"/>
                </a:solidFill>
                <a:latin typeface="Verdana"/>
                <a:cs typeface="Verdana"/>
              </a:rPr>
              <a:t>317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58" name="object 58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791200" y="6908800"/>
            <a:ext cx="342900" cy="165100"/>
          </a:xfrm>
          <a:prstGeom prst="rect">
            <a:avLst/>
          </a:prstGeom>
        </p:spPr>
      </p:pic>
      <p:sp>
        <p:nvSpPr>
          <p:cNvPr id="59" name="object 59" descr=""/>
          <p:cNvSpPr txBox="1"/>
          <p:nvPr/>
        </p:nvSpPr>
        <p:spPr>
          <a:xfrm>
            <a:off x="5791200" y="6845300"/>
            <a:ext cx="3556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335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60" name="object 60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327900" y="6553200"/>
            <a:ext cx="381000" cy="177800"/>
          </a:xfrm>
          <a:prstGeom prst="rect">
            <a:avLst/>
          </a:prstGeom>
        </p:spPr>
      </p:pic>
      <p:sp>
        <p:nvSpPr>
          <p:cNvPr id="61" name="object 61" descr=""/>
          <p:cNvSpPr txBox="1"/>
          <p:nvPr/>
        </p:nvSpPr>
        <p:spPr>
          <a:xfrm>
            <a:off x="7327900" y="6502400"/>
            <a:ext cx="3803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390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62" name="object 62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890000" y="6159500"/>
            <a:ext cx="342900" cy="177800"/>
          </a:xfrm>
          <a:prstGeom prst="rect">
            <a:avLst/>
          </a:prstGeom>
        </p:spPr>
      </p:pic>
      <p:sp>
        <p:nvSpPr>
          <p:cNvPr id="63" name="object 63" descr=""/>
          <p:cNvSpPr txBox="1"/>
          <p:nvPr/>
        </p:nvSpPr>
        <p:spPr>
          <a:xfrm>
            <a:off x="8890000" y="6108700"/>
            <a:ext cx="3556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473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64" name="object 64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168400" y="8661400"/>
            <a:ext cx="266700" cy="165100"/>
          </a:xfrm>
          <a:prstGeom prst="rect">
            <a:avLst/>
          </a:prstGeom>
        </p:spPr>
      </p:pic>
      <p:sp>
        <p:nvSpPr>
          <p:cNvPr id="65" name="object 65" descr=""/>
          <p:cNvSpPr txBox="1"/>
          <p:nvPr/>
        </p:nvSpPr>
        <p:spPr>
          <a:xfrm>
            <a:off x="977900" y="8610600"/>
            <a:ext cx="4838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35714" sz="2100" spc="179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dirty="0" baseline="-35714" sz="2100" spc="-3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35">
                <a:solidFill>
                  <a:srgbClr val="FFFFFF"/>
                </a:solidFill>
                <a:latin typeface="Verdana"/>
                <a:cs typeface="Verdana"/>
              </a:rPr>
              <a:t>44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66" name="object 66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730500" y="8661400"/>
            <a:ext cx="254000" cy="177800"/>
          </a:xfrm>
          <a:prstGeom prst="rect">
            <a:avLst/>
          </a:prstGeom>
        </p:spPr>
      </p:pic>
      <p:sp>
        <p:nvSpPr>
          <p:cNvPr id="67" name="object 67" descr=""/>
          <p:cNvSpPr txBox="1"/>
          <p:nvPr/>
        </p:nvSpPr>
        <p:spPr>
          <a:xfrm>
            <a:off x="2730500" y="8610600"/>
            <a:ext cx="2578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45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68" name="object 68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279900" y="8661400"/>
            <a:ext cx="254000" cy="177800"/>
          </a:xfrm>
          <a:prstGeom prst="rect">
            <a:avLst/>
          </a:prstGeom>
        </p:spPr>
      </p:pic>
      <p:sp>
        <p:nvSpPr>
          <p:cNvPr id="69" name="object 69" descr=""/>
          <p:cNvSpPr txBox="1"/>
          <p:nvPr/>
        </p:nvSpPr>
        <p:spPr>
          <a:xfrm>
            <a:off x="4279900" y="8610600"/>
            <a:ext cx="2578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45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70" name="object 70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829300" y="8610600"/>
            <a:ext cx="254000" cy="177800"/>
          </a:xfrm>
          <a:prstGeom prst="rect">
            <a:avLst/>
          </a:prstGeom>
        </p:spPr>
      </p:pic>
      <p:sp>
        <p:nvSpPr>
          <p:cNvPr id="71" name="object 71" descr=""/>
          <p:cNvSpPr txBox="1"/>
          <p:nvPr/>
        </p:nvSpPr>
        <p:spPr>
          <a:xfrm>
            <a:off x="5829300" y="8559800"/>
            <a:ext cx="2578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54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72" name="object 72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391400" y="8559800"/>
            <a:ext cx="254000" cy="177800"/>
          </a:xfrm>
          <a:prstGeom prst="rect">
            <a:avLst/>
          </a:prstGeom>
        </p:spPr>
      </p:pic>
      <p:sp>
        <p:nvSpPr>
          <p:cNvPr id="73" name="object 73" descr=""/>
          <p:cNvSpPr txBox="1"/>
          <p:nvPr/>
        </p:nvSpPr>
        <p:spPr>
          <a:xfrm>
            <a:off x="7391400" y="8509000"/>
            <a:ext cx="2635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64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74" name="object 74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940800" y="8585200"/>
            <a:ext cx="241300" cy="177800"/>
          </a:xfrm>
          <a:prstGeom prst="rect">
            <a:avLst/>
          </a:prstGeom>
        </p:spPr>
      </p:pic>
      <p:sp>
        <p:nvSpPr>
          <p:cNvPr id="75" name="object 75" descr=""/>
          <p:cNvSpPr txBox="1"/>
          <p:nvPr/>
        </p:nvSpPr>
        <p:spPr>
          <a:xfrm>
            <a:off x="8940800" y="8534400"/>
            <a:ext cx="2514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59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76" name="object 76" descr=""/>
          <p:cNvGrpSpPr/>
          <p:nvPr/>
        </p:nvGrpSpPr>
        <p:grpSpPr>
          <a:xfrm>
            <a:off x="5727700" y="508000"/>
            <a:ext cx="6731000" cy="5461000"/>
            <a:chOff x="5727700" y="508000"/>
            <a:chExt cx="6731000" cy="5461000"/>
          </a:xfrm>
        </p:grpSpPr>
        <p:pic>
          <p:nvPicPr>
            <p:cNvPr id="77" name="object 7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702799" y="5816600"/>
              <a:ext cx="165099" cy="152399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702800" y="5613399"/>
              <a:ext cx="165099" cy="165099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702800" y="5410200"/>
              <a:ext cx="165099" cy="165099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702800" y="5206999"/>
              <a:ext cx="165099" cy="165099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702800" y="5003800"/>
              <a:ext cx="165099" cy="165099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702799" y="4813300"/>
              <a:ext cx="165099" cy="152399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727700" y="508000"/>
              <a:ext cx="6731000" cy="914400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626600" y="1066800"/>
              <a:ext cx="2806700" cy="914400"/>
            </a:xfrm>
            <a:prstGeom prst="rect">
              <a:avLst/>
            </a:prstGeom>
          </p:spPr>
        </p:pic>
      </p:grpSp>
      <p:sp>
        <p:nvSpPr>
          <p:cNvPr id="85" name="object 85" descr=""/>
          <p:cNvSpPr txBox="1"/>
          <p:nvPr/>
        </p:nvSpPr>
        <p:spPr>
          <a:xfrm>
            <a:off x="9982200" y="4737100"/>
            <a:ext cx="2458085" cy="127254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 marR="542290">
              <a:lnSpc>
                <a:spcPct val="78100"/>
              </a:lnSpc>
              <a:spcBef>
                <a:spcPts val="520"/>
              </a:spcBef>
            </a:pPr>
            <a:r>
              <a:rPr dirty="0" sz="1600" spc="-30">
                <a:solidFill>
                  <a:srgbClr val="FFFFFF"/>
                </a:solidFill>
                <a:latin typeface="Verdana"/>
                <a:cs typeface="Verdana"/>
              </a:rPr>
              <a:t>Sexual</a:t>
            </a:r>
            <a:r>
              <a:rPr dirty="0" sz="16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Orientation Gender</a:t>
            </a:r>
            <a:endParaRPr sz="1600">
              <a:latin typeface="Verdana"/>
              <a:cs typeface="Verdana"/>
            </a:endParaRPr>
          </a:p>
          <a:p>
            <a:pPr marL="12700" marR="374650">
              <a:lnSpc>
                <a:spcPts val="1600"/>
              </a:lnSpc>
            </a:pP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Religion International/Global Race/Ethnicity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1600"/>
              </a:lnSpc>
            </a:pP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Broad</a:t>
            </a:r>
            <a:r>
              <a:rPr dirty="0" sz="16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Culture/Diversity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6" name="object 8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5055"/>
              </a:lnSpc>
              <a:spcBef>
                <a:spcPts val="100"/>
              </a:spcBef>
            </a:pPr>
            <a:r>
              <a:rPr dirty="0" spc="-10"/>
              <a:t>Identify</a:t>
            </a:r>
            <a:r>
              <a:rPr dirty="0" spc="-305"/>
              <a:t> </a:t>
            </a:r>
            <a:r>
              <a:rPr dirty="0"/>
              <a:t>the</a:t>
            </a:r>
            <a:r>
              <a:rPr dirty="0" spc="-305"/>
              <a:t> </a:t>
            </a:r>
            <a:r>
              <a:rPr dirty="0" spc="-10"/>
              <a:t>Diversity</a:t>
            </a:r>
          </a:p>
          <a:p>
            <a:pPr algn="r" marR="5080">
              <a:lnSpc>
                <a:spcPts val="5055"/>
              </a:lnSpc>
            </a:pPr>
            <a:r>
              <a:rPr dirty="0" spc="95"/>
              <a:t>Endgoal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1900" y="2895599"/>
              <a:ext cx="10414000" cy="8255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8800" y="3505200"/>
              <a:ext cx="6705600" cy="8255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3700" y="5130800"/>
              <a:ext cx="9563100" cy="8255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9700" y="5740400"/>
              <a:ext cx="10058400" cy="8255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87800" y="6350000"/>
              <a:ext cx="4927600" cy="74930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333500" y="2870200"/>
            <a:ext cx="10135235" cy="408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000" spc="155" b="1">
                <a:solidFill>
                  <a:srgbClr val="F39019"/>
                </a:solidFill>
                <a:latin typeface="Arial"/>
                <a:cs typeface="Arial"/>
              </a:rPr>
              <a:t>*Engage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10" b="1">
                <a:solidFill>
                  <a:srgbClr val="F39019"/>
                </a:solidFill>
                <a:latin typeface="Arial"/>
                <a:cs typeface="Arial"/>
              </a:rPr>
              <a:t>Diversity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70" b="1">
                <a:solidFill>
                  <a:srgbClr val="F39019"/>
                </a:solidFill>
                <a:latin typeface="Arial"/>
                <a:cs typeface="Arial"/>
              </a:rPr>
              <a:t>in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50" b="1">
                <a:solidFill>
                  <a:srgbClr val="F39019"/>
                </a:solidFill>
                <a:latin typeface="Arial"/>
                <a:cs typeface="Arial"/>
              </a:rPr>
              <a:t>All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85" b="1">
                <a:solidFill>
                  <a:srgbClr val="F39019"/>
                </a:solidFill>
                <a:latin typeface="Arial"/>
                <a:cs typeface="Arial"/>
              </a:rPr>
              <a:t>of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60" b="1">
                <a:solidFill>
                  <a:srgbClr val="F39019"/>
                </a:solidFill>
                <a:latin typeface="Arial"/>
                <a:cs typeface="Arial"/>
              </a:rPr>
              <a:t>its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F39019"/>
                </a:solidFill>
                <a:latin typeface="Arial"/>
                <a:cs typeface="Arial"/>
              </a:rPr>
              <a:t>Richness, </a:t>
            </a:r>
            <a:r>
              <a:rPr dirty="0" sz="4000" spc="110" b="1">
                <a:solidFill>
                  <a:srgbClr val="F39019"/>
                </a:solidFill>
                <a:latin typeface="Arial"/>
                <a:cs typeface="Arial"/>
              </a:rPr>
              <a:t>Complexities,</a:t>
            </a:r>
            <a:r>
              <a:rPr dirty="0" sz="4000" spc="3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F39019"/>
                </a:solidFill>
                <a:latin typeface="Arial"/>
                <a:cs typeface="Arial"/>
              </a:rPr>
              <a:t>&amp;</a:t>
            </a:r>
            <a:r>
              <a:rPr dirty="0" sz="4000" spc="4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F39019"/>
                </a:solidFill>
                <a:latin typeface="Arial"/>
                <a:cs typeface="Arial"/>
              </a:rPr>
              <a:t>Tensions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0"/>
              </a:spcBef>
            </a:pPr>
            <a:endParaRPr sz="4000">
              <a:latin typeface="Arial"/>
              <a:cs typeface="Arial"/>
            </a:endParaRPr>
          </a:p>
          <a:p>
            <a:pPr algn="ctr" marL="203200" marR="187960" indent="10795">
              <a:lnSpc>
                <a:spcPct val="100000"/>
              </a:lnSpc>
            </a:pPr>
            <a:r>
              <a:rPr dirty="0" sz="4000" spc="55" b="1">
                <a:solidFill>
                  <a:srgbClr val="F39019"/>
                </a:solidFill>
                <a:latin typeface="Arial"/>
                <a:cs typeface="Arial"/>
              </a:rPr>
              <a:t>*Transgender,</a:t>
            </a:r>
            <a:r>
              <a:rPr dirty="0" sz="4000" spc="14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14" b="1">
                <a:solidFill>
                  <a:srgbClr val="F39019"/>
                </a:solidFill>
                <a:latin typeface="Arial"/>
                <a:cs typeface="Arial"/>
              </a:rPr>
              <a:t>Socioeconomic</a:t>
            </a:r>
            <a:r>
              <a:rPr dirty="0" sz="4000" spc="15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F39019"/>
                </a:solidFill>
                <a:latin typeface="Arial"/>
                <a:cs typeface="Arial"/>
              </a:rPr>
              <a:t>Class, </a:t>
            </a:r>
            <a:r>
              <a:rPr dirty="0" sz="4000" spc="65" b="1">
                <a:solidFill>
                  <a:srgbClr val="F39019"/>
                </a:solidFill>
                <a:latin typeface="Arial"/>
                <a:cs typeface="Arial"/>
              </a:rPr>
              <a:t>Sexual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45" b="1">
                <a:solidFill>
                  <a:srgbClr val="F39019"/>
                </a:solidFill>
                <a:latin typeface="Arial"/>
                <a:cs typeface="Arial"/>
              </a:rPr>
              <a:t>Orientation,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10" b="1">
                <a:solidFill>
                  <a:srgbClr val="F39019"/>
                </a:solidFill>
                <a:latin typeface="Arial"/>
                <a:cs typeface="Arial"/>
              </a:rPr>
              <a:t>Political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25" b="1">
                <a:solidFill>
                  <a:srgbClr val="F39019"/>
                </a:solidFill>
                <a:latin typeface="Arial"/>
                <a:cs typeface="Arial"/>
              </a:rPr>
              <a:t>Ideology, </a:t>
            </a:r>
            <a:r>
              <a:rPr dirty="0" sz="4000" spc="105" b="1">
                <a:solidFill>
                  <a:srgbClr val="F39019"/>
                </a:solidFill>
                <a:latin typeface="Arial"/>
                <a:cs typeface="Arial"/>
              </a:rPr>
              <a:t>Intersectionalities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451600" y="469900"/>
            <a:ext cx="6032500" cy="1409700"/>
            <a:chOff x="6451600" y="469900"/>
            <a:chExt cx="6032500" cy="1409700"/>
          </a:xfrm>
        </p:grpSpPr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4200" y="469900"/>
              <a:ext cx="4279900" cy="9525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51600" y="1066800"/>
              <a:ext cx="5994400" cy="81280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770" rIns="0" bIns="0" rtlCol="0" vert="horz">
            <a:spAutoFit/>
          </a:bodyPr>
          <a:lstStyle/>
          <a:p>
            <a:pPr marL="730250" marR="5080" indent="1795145">
              <a:lnSpc>
                <a:spcPct val="75500"/>
              </a:lnSpc>
              <a:spcBef>
                <a:spcPts val="1510"/>
              </a:spcBef>
            </a:pPr>
            <a:r>
              <a:rPr dirty="0" spc="135"/>
              <a:t>Action</a:t>
            </a:r>
            <a:r>
              <a:rPr dirty="0" spc="-225"/>
              <a:t> </a:t>
            </a:r>
            <a:r>
              <a:rPr dirty="0" spc="50"/>
              <a:t>Step/ </a:t>
            </a:r>
            <a:r>
              <a:rPr dirty="0" spc="-10"/>
              <a:t>Recommendations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596900"/>
            <a:ext cx="13004800" cy="8900795"/>
            <a:chOff x="0" y="596900"/>
            <a:chExt cx="13004800" cy="890079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400" y="1831048"/>
              <a:ext cx="12445999" cy="736143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00849"/>
              <a:ext cx="13004800" cy="799643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47700" y="1968500"/>
              <a:ext cx="4876800" cy="1905"/>
            </a:xfrm>
            <a:custGeom>
              <a:avLst/>
              <a:gdLst/>
              <a:ahLst/>
              <a:cxnLst/>
              <a:rect l="l" t="t" r="r" b="b"/>
              <a:pathLst>
                <a:path w="4876800" h="1905">
                  <a:moveTo>
                    <a:pt x="0" y="0"/>
                  </a:moveTo>
                  <a:lnTo>
                    <a:pt x="4876800" y="1587"/>
                  </a:lnTo>
                </a:path>
              </a:pathLst>
            </a:custGeom>
            <a:ln w="12700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62600" y="596900"/>
              <a:ext cx="7302500" cy="7493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20100" y="1054100"/>
              <a:ext cx="4432300" cy="8255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651041" y="566737"/>
            <a:ext cx="7020559" cy="1092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4200"/>
              </a:lnSpc>
              <a:spcBef>
                <a:spcPts val="100"/>
              </a:spcBef>
            </a:pPr>
            <a:r>
              <a:rPr dirty="0" sz="4000"/>
              <a:t>Make</a:t>
            </a:r>
            <a:r>
              <a:rPr dirty="0" sz="4000" spc="-165"/>
              <a:t> </a:t>
            </a:r>
            <a:r>
              <a:rPr dirty="0" sz="4000"/>
              <a:t>Decisions</a:t>
            </a:r>
            <a:r>
              <a:rPr dirty="0" sz="4000" spc="-165"/>
              <a:t> </a:t>
            </a:r>
            <a:r>
              <a:rPr dirty="0" sz="4000" spc="160"/>
              <a:t>About</a:t>
            </a:r>
            <a:r>
              <a:rPr dirty="0" sz="4000" spc="-165"/>
              <a:t> </a:t>
            </a:r>
            <a:r>
              <a:rPr dirty="0" sz="4000" spc="-20"/>
              <a:t>Your</a:t>
            </a:r>
            <a:endParaRPr sz="4000"/>
          </a:p>
          <a:p>
            <a:pPr algn="r" marR="5080">
              <a:lnSpc>
                <a:spcPts val="4200"/>
              </a:lnSpc>
            </a:pPr>
            <a:r>
              <a:rPr dirty="0" sz="4000"/>
              <a:t>Diversity</a:t>
            </a:r>
            <a:r>
              <a:rPr dirty="0" sz="4000" spc="-250"/>
              <a:t> </a:t>
            </a:r>
            <a:r>
              <a:rPr dirty="0" sz="4000" spc="130"/>
              <a:t>E</a:t>
            </a:r>
            <a:r>
              <a:rPr dirty="0" sz="4000" spc="130">
                <a:latin typeface="Calibri"/>
                <a:cs typeface="Calibri"/>
              </a:rPr>
              <a:t>ﬀ</a:t>
            </a:r>
            <a:r>
              <a:rPr dirty="0" sz="4000" spc="130"/>
              <a:t>orts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200900" y="3444115"/>
            <a:ext cx="1934210" cy="2971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750">
                <a:solidFill>
                  <a:srgbClr val="FFFFFF"/>
                </a:solidFill>
                <a:latin typeface="Verdana"/>
                <a:cs typeface="Verdana"/>
              </a:rPr>
              <a:t>Theme</a:t>
            </a:r>
            <a:r>
              <a:rPr dirty="0" sz="175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750" spc="-8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175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Verdana"/>
                <a:cs typeface="Verdana"/>
              </a:rPr>
              <a:t>Division</a:t>
            </a:r>
            <a:endParaRPr sz="1750">
              <a:latin typeface="Verdana"/>
              <a:cs typeface="Verdana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648200" y="3910012"/>
            <a:ext cx="7031355" cy="4765675"/>
            <a:chOff x="4648200" y="3910012"/>
            <a:chExt cx="7031355" cy="4765675"/>
          </a:xfrm>
        </p:grpSpPr>
        <p:sp>
          <p:nvSpPr>
            <p:cNvPr id="12" name="object 12" descr=""/>
            <p:cNvSpPr/>
            <p:nvPr/>
          </p:nvSpPr>
          <p:spPr>
            <a:xfrm>
              <a:off x="6407150" y="3911600"/>
              <a:ext cx="3517900" cy="4762500"/>
            </a:xfrm>
            <a:custGeom>
              <a:avLst/>
              <a:gdLst/>
              <a:ahLst/>
              <a:cxnLst/>
              <a:rect l="l" t="t" r="r" b="b"/>
              <a:pathLst>
                <a:path w="3517900" h="4762500">
                  <a:moveTo>
                    <a:pt x="0" y="4610100"/>
                  </a:moveTo>
                  <a:lnTo>
                    <a:pt x="0" y="4762500"/>
                  </a:lnTo>
                </a:path>
                <a:path w="3517900" h="4762500">
                  <a:moveTo>
                    <a:pt x="0" y="3429000"/>
                  </a:moveTo>
                  <a:lnTo>
                    <a:pt x="0" y="3695699"/>
                  </a:lnTo>
                </a:path>
                <a:path w="3517900" h="4762500">
                  <a:moveTo>
                    <a:pt x="0" y="2247899"/>
                  </a:moveTo>
                  <a:lnTo>
                    <a:pt x="0" y="2514600"/>
                  </a:lnTo>
                </a:path>
                <a:path w="3517900" h="4762500">
                  <a:moveTo>
                    <a:pt x="0" y="1066799"/>
                  </a:moveTo>
                  <a:lnTo>
                    <a:pt x="0" y="1333499"/>
                  </a:lnTo>
                </a:path>
                <a:path w="3517900" h="4762500">
                  <a:moveTo>
                    <a:pt x="0" y="0"/>
                  </a:moveTo>
                  <a:lnTo>
                    <a:pt x="0" y="152399"/>
                  </a:lnTo>
                </a:path>
                <a:path w="3517900" h="4762500">
                  <a:moveTo>
                    <a:pt x="1765299" y="4610100"/>
                  </a:moveTo>
                  <a:lnTo>
                    <a:pt x="1765299" y="4762500"/>
                  </a:lnTo>
                </a:path>
                <a:path w="3517900" h="4762500">
                  <a:moveTo>
                    <a:pt x="1765299" y="3429000"/>
                  </a:moveTo>
                  <a:lnTo>
                    <a:pt x="1765299" y="3695699"/>
                  </a:lnTo>
                </a:path>
                <a:path w="3517900" h="4762500">
                  <a:moveTo>
                    <a:pt x="1765299" y="2247899"/>
                  </a:moveTo>
                  <a:lnTo>
                    <a:pt x="1765299" y="2514600"/>
                  </a:lnTo>
                </a:path>
                <a:path w="3517900" h="4762500">
                  <a:moveTo>
                    <a:pt x="1765299" y="1066799"/>
                  </a:moveTo>
                  <a:lnTo>
                    <a:pt x="1765299" y="1333499"/>
                  </a:lnTo>
                </a:path>
                <a:path w="3517900" h="4762500">
                  <a:moveTo>
                    <a:pt x="1765299" y="0"/>
                  </a:moveTo>
                  <a:lnTo>
                    <a:pt x="1765299" y="152399"/>
                  </a:lnTo>
                </a:path>
                <a:path w="3517900" h="4762500">
                  <a:moveTo>
                    <a:pt x="3517899" y="4610100"/>
                  </a:moveTo>
                  <a:lnTo>
                    <a:pt x="3517899" y="4762500"/>
                  </a:lnTo>
                </a:path>
                <a:path w="3517900" h="4762500">
                  <a:moveTo>
                    <a:pt x="3517899" y="3429000"/>
                  </a:moveTo>
                  <a:lnTo>
                    <a:pt x="3517899" y="3695699"/>
                  </a:lnTo>
                </a:path>
                <a:path w="3517900" h="4762500">
                  <a:moveTo>
                    <a:pt x="3517899" y="2247899"/>
                  </a:moveTo>
                  <a:lnTo>
                    <a:pt x="3517899" y="2514600"/>
                  </a:lnTo>
                </a:path>
                <a:path w="3517900" h="4762500">
                  <a:moveTo>
                    <a:pt x="3517899" y="1066799"/>
                  </a:moveTo>
                  <a:lnTo>
                    <a:pt x="3517899" y="1333499"/>
                  </a:lnTo>
                </a:path>
                <a:path w="3517900" h="4762500">
                  <a:moveTo>
                    <a:pt x="3517899" y="0"/>
                  </a:moveTo>
                  <a:lnTo>
                    <a:pt x="3517899" y="152399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1677650" y="3911600"/>
              <a:ext cx="0" cy="4762500"/>
            </a:xfrm>
            <a:custGeom>
              <a:avLst/>
              <a:gdLst/>
              <a:ahLst/>
              <a:cxnLst/>
              <a:rect l="l" t="t" r="r" b="b"/>
              <a:pathLst>
                <a:path w="0" h="4762500">
                  <a:moveTo>
                    <a:pt x="0" y="0"/>
                  </a:moveTo>
                  <a:lnTo>
                    <a:pt x="0" y="4762500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654550" y="3917950"/>
              <a:ext cx="0" cy="4749800"/>
            </a:xfrm>
            <a:custGeom>
              <a:avLst/>
              <a:gdLst/>
              <a:ahLst/>
              <a:cxnLst/>
              <a:rect l="l" t="t" r="r" b="b"/>
              <a:pathLst>
                <a:path w="0" h="4749800">
                  <a:moveTo>
                    <a:pt x="0" y="47498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3898900" y="4358515"/>
            <a:ext cx="600075" cy="2667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Event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514600" y="5539615"/>
            <a:ext cx="1974850" cy="2667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Training/Workshop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739900" y="6733415"/>
            <a:ext cx="2755265" cy="2667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Student</a:t>
            </a:r>
            <a:r>
              <a:rPr dirty="0" sz="1550" spc="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Club/Organization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654300" y="7927215"/>
            <a:ext cx="1836420" cy="2667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Campus</a:t>
            </a:r>
            <a:r>
              <a:rPr dirty="0" sz="1550" spc="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Resource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495800" y="8689215"/>
            <a:ext cx="321310" cy="251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450" spc="-60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210300" y="8689215"/>
            <a:ext cx="417830" cy="251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450" spc="-100">
                <a:solidFill>
                  <a:srgbClr val="FFFFFF"/>
                </a:solidFill>
                <a:latin typeface="Verdana"/>
                <a:cs typeface="Verdana"/>
              </a:rPr>
              <a:t>25%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950200" y="8689215"/>
            <a:ext cx="438784" cy="251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450" spc="-45">
                <a:solidFill>
                  <a:srgbClr val="FFFFFF"/>
                </a:solidFill>
                <a:latin typeface="Verdana"/>
                <a:cs typeface="Verdana"/>
              </a:rPr>
              <a:t>50%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715500" y="8689215"/>
            <a:ext cx="412115" cy="251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450" spc="-114">
                <a:solidFill>
                  <a:srgbClr val="FFFFFF"/>
                </a:solidFill>
                <a:latin typeface="Verdana"/>
                <a:cs typeface="Verdana"/>
              </a:rPr>
              <a:t>75%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1417300" y="8689215"/>
            <a:ext cx="532130" cy="251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450" spc="-80">
                <a:solidFill>
                  <a:srgbClr val="FFFFFF"/>
                </a:solidFill>
                <a:latin typeface="Verdana"/>
                <a:cs typeface="Verdana"/>
              </a:rPr>
              <a:t>100%</a:t>
            </a:r>
            <a:endParaRPr sz="1450">
              <a:latin typeface="Verdana"/>
              <a:cs typeface="Verdana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4660900" y="4063999"/>
            <a:ext cx="7162800" cy="4457700"/>
            <a:chOff x="4660900" y="4063999"/>
            <a:chExt cx="7162800" cy="4457700"/>
          </a:xfrm>
        </p:grpSpPr>
        <p:pic>
          <p:nvPicPr>
            <p:cNvPr id="25" name="object 2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0900" y="4063999"/>
              <a:ext cx="7010400" cy="91440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60900" y="5245099"/>
              <a:ext cx="7010400" cy="91440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60900" y="7607300"/>
              <a:ext cx="7010401" cy="91440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60900" y="6426200"/>
              <a:ext cx="7010400" cy="91440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31600" y="7988300"/>
              <a:ext cx="292100" cy="17780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61700" y="7988300"/>
              <a:ext cx="419100" cy="177800"/>
            </a:xfrm>
            <a:prstGeom prst="rect">
              <a:avLst/>
            </a:prstGeom>
          </p:spPr>
        </p:pic>
      </p:grpSp>
      <p:sp>
        <p:nvSpPr>
          <p:cNvPr id="31" name="object 31" descr=""/>
          <p:cNvSpPr txBox="1"/>
          <p:nvPr/>
        </p:nvSpPr>
        <p:spPr>
          <a:xfrm>
            <a:off x="11061700" y="7926813"/>
            <a:ext cx="77216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65">
                <a:solidFill>
                  <a:srgbClr val="FFFFFF"/>
                </a:solidFill>
                <a:latin typeface="Verdana"/>
                <a:cs typeface="Verdana"/>
              </a:rPr>
              <a:t>43%</a:t>
            </a:r>
            <a:r>
              <a:rPr dirty="0" sz="145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130">
                <a:solidFill>
                  <a:srgbClr val="FFFFFF"/>
                </a:solidFill>
                <a:latin typeface="Verdana"/>
                <a:cs typeface="Verdana"/>
              </a:rPr>
              <a:t>3%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32" name="object 32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239500" y="5626100"/>
            <a:ext cx="406400" cy="177800"/>
          </a:xfrm>
          <a:prstGeom prst="rect">
            <a:avLst/>
          </a:prstGeom>
        </p:spPr>
      </p:pic>
      <p:sp>
        <p:nvSpPr>
          <p:cNvPr id="33" name="object 33" descr=""/>
          <p:cNvSpPr txBox="1"/>
          <p:nvPr/>
        </p:nvSpPr>
        <p:spPr>
          <a:xfrm>
            <a:off x="11239500" y="5564613"/>
            <a:ext cx="41783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0">
                <a:solidFill>
                  <a:srgbClr val="FFFFFF"/>
                </a:solidFill>
                <a:latin typeface="Verdana"/>
                <a:cs typeface="Verdana"/>
              </a:rPr>
              <a:t>32%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34" name="object 3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226800" y="4432300"/>
            <a:ext cx="419100" cy="177800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>
            <a:off x="11226800" y="4370813"/>
            <a:ext cx="42672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75">
                <a:solidFill>
                  <a:srgbClr val="FFFFFF"/>
                </a:solidFill>
                <a:latin typeface="Verdana"/>
                <a:cs typeface="Verdana"/>
              </a:rPr>
              <a:t>56%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36" name="object 36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128000" y="7988300"/>
            <a:ext cx="368300" cy="177800"/>
          </a:xfrm>
          <a:prstGeom prst="rect">
            <a:avLst/>
          </a:prstGeom>
        </p:spPr>
      </p:pic>
      <p:sp>
        <p:nvSpPr>
          <p:cNvPr id="37" name="object 37" descr=""/>
          <p:cNvSpPr txBox="1"/>
          <p:nvPr/>
        </p:nvSpPr>
        <p:spPr>
          <a:xfrm>
            <a:off x="8128000" y="7926813"/>
            <a:ext cx="376555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04">
                <a:solidFill>
                  <a:srgbClr val="FFFFFF"/>
                </a:solidFill>
                <a:latin typeface="Verdana"/>
                <a:cs typeface="Verdana"/>
              </a:rPr>
              <a:t>13%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38" name="object 3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004300" y="5626100"/>
            <a:ext cx="419100" cy="177800"/>
          </a:xfrm>
          <a:prstGeom prst="rect">
            <a:avLst/>
          </a:prstGeom>
        </p:spPr>
      </p:pic>
      <p:sp>
        <p:nvSpPr>
          <p:cNvPr id="39" name="object 39" descr=""/>
          <p:cNvSpPr txBox="1"/>
          <p:nvPr/>
        </p:nvSpPr>
        <p:spPr>
          <a:xfrm>
            <a:off x="9004300" y="5564613"/>
            <a:ext cx="421005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90">
                <a:solidFill>
                  <a:srgbClr val="FFFFFF"/>
                </a:solidFill>
                <a:latin typeface="Verdana"/>
                <a:cs typeface="Verdana"/>
              </a:rPr>
              <a:t>38%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40" name="object 40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353300" y="4432300"/>
            <a:ext cx="368300" cy="177800"/>
          </a:xfrm>
          <a:prstGeom prst="rect">
            <a:avLst/>
          </a:prstGeom>
        </p:spPr>
      </p:pic>
      <p:sp>
        <p:nvSpPr>
          <p:cNvPr id="41" name="object 41" descr=""/>
          <p:cNvSpPr txBox="1"/>
          <p:nvPr/>
        </p:nvSpPr>
        <p:spPr>
          <a:xfrm>
            <a:off x="7353300" y="4370813"/>
            <a:ext cx="377825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04">
                <a:solidFill>
                  <a:srgbClr val="FFFFFF"/>
                </a:solidFill>
                <a:latin typeface="Verdana"/>
                <a:cs typeface="Verdana"/>
              </a:rPr>
              <a:t>15%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42" name="object 4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188200" y="7988300"/>
            <a:ext cx="419100" cy="177800"/>
          </a:xfrm>
          <a:prstGeom prst="rect">
            <a:avLst/>
          </a:prstGeom>
        </p:spPr>
      </p:pic>
      <p:sp>
        <p:nvSpPr>
          <p:cNvPr id="43" name="object 43" descr=""/>
          <p:cNvSpPr txBox="1"/>
          <p:nvPr/>
        </p:nvSpPr>
        <p:spPr>
          <a:xfrm>
            <a:off x="7188200" y="7926813"/>
            <a:ext cx="43053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65">
                <a:solidFill>
                  <a:srgbClr val="FFFFFF"/>
                </a:solidFill>
                <a:latin typeface="Verdana"/>
                <a:cs typeface="Verdana"/>
              </a:rPr>
              <a:t>43%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44" name="object 44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125200" y="6807200"/>
            <a:ext cx="533400" cy="177800"/>
          </a:xfrm>
          <a:prstGeom prst="rect">
            <a:avLst/>
          </a:prstGeom>
        </p:spPr>
      </p:pic>
      <p:sp>
        <p:nvSpPr>
          <p:cNvPr id="45" name="object 45" descr=""/>
          <p:cNvSpPr txBox="1"/>
          <p:nvPr/>
        </p:nvSpPr>
        <p:spPr>
          <a:xfrm>
            <a:off x="11125200" y="6745713"/>
            <a:ext cx="53340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80">
                <a:solidFill>
                  <a:srgbClr val="FFFFFF"/>
                </a:solidFill>
                <a:latin typeface="Verdana"/>
                <a:cs typeface="Verdana"/>
              </a:rPr>
              <a:t>100%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46" name="object 4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286500" y="5626100"/>
            <a:ext cx="431800" cy="177800"/>
          </a:xfrm>
          <a:prstGeom prst="rect">
            <a:avLst/>
          </a:prstGeom>
        </p:spPr>
      </p:pic>
      <p:sp>
        <p:nvSpPr>
          <p:cNvPr id="47" name="object 47" descr=""/>
          <p:cNvSpPr txBox="1"/>
          <p:nvPr/>
        </p:nvSpPr>
        <p:spPr>
          <a:xfrm>
            <a:off x="6286500" y="5564613"/>
            <a:ext cx="438784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45">
                <a:solidFill>
                  <a:srgbClr val="FFFFFF"/>
                </a:solidFill>
                <a:latin typeface="Verdana"/>
                <a:cs typeface="Verdana"/>
              </a:rPr>
              <a:t>30%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48" name="object 48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261100" y="4432300"/>
            <a:ext cx="419100" cy="177800"/>
          </a:xfrm>
          <a:prstGeom prst="rect">
            <a:avLst/>
          </a:prstGeom>
        </p:spPr>
      </p:pic>
      <p:sp>
        <p:nvSpPr>
          <p:cNvPr id="49" name="object 49" descr=""/>
          <p:cNvSpPr txBox="1"/>
          <p:nvPr/>
        </p:nvSpPr>
        <p:spPr>
          <a:xfrm>
            <a:off x="6261100" y="4370813"/>
            <a:ext cx="424815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80">
                <a:solidFill>
                  <a:srgbClr val="FFFFFF"/>
                </a:solidFill>
                <a:latin typeface="Verdana"/>
                <a:cs typeface="Verdana"/>
              </a:rPr>
              <a:t>29%</a:t>
            </a:r>
            <a:endParaRPr sz="1450">
              <a:latin typeface="Verdana"/>
              <a:cs typeface="Verdana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850899" y="2946400"/>
            <a:ext cx="152400" cy="558800"/>
            <a:chOff x="850899" y="2946400"/>
            <a:chExt cx="152400" cy="558800"/>
          </a:xfrm>
        </p:grpSpPr>
        <p:pic>
          <p:nvPicPr>
            <p:cNvPr id="51" name="object 5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0899" y="2946400"/>
              <a:ext cx="152399" cy="165099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50899" y="3149600"/>
              <a:ext cx="152399" cy="152399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0899" y="3352800"/>
              <a:ext cx="152399" cy="152399"/>
            </a:xfrm>
            <a:prstGeom prst="rect">
              <a:avLst/>
            </a:prstGeom>
          </p:spPr>
        </p:pic>
      </p:grpSp>
      <p:sp>
        <p:nvSpPr>
          <p:cNvPr id="54" name="object 54" descr=""/>
          <p:cNvSpPr txBox="1"/>
          <p:nvPr/>
        </p:nvSpPr>
        <p:spPr>
          <a:xfrm>
            <a:off x="711198" y="2006600"/>
            <a:ext cx="10659745" cy="153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78765" algn="l"/>
              </a:tabLst>
            </a:pPr>
            <a:r>
              <a:rPr dirty="0" sz="3200" spc="60">
                <a:solidFill>
                  <a:srgbClr val="FFFFFF"/>
                </a:solidFill>
                <a:latin typeface="Verdana"/>
                <a:cs typeface="Verdana"/>
              </a:rPr>
              <a:t>Specific</a:t>
            </a:r>
            <a:r>
              <a:rPr dirty="0" sz="32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divisions</a:t>
            </a:r>
            <a:r>
              <a:rPr dirty="0" sz="32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50">
                <a:solidFill>
                  <a:srgbClr val="FFFFFF"/>
                </a:solidFill>
                <a:latin typeface="Verdana"/>
                <a:cs typeface="Verdana"/>
              </a:rPr>
              <a:t>focus</a:t>
            </a:r>
            <a:r>
              <a:rPr dirty="0" sz="32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55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32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70">
                <a:solidFill>
                  <a:srgbClr val="FFFFFF"/>
                </a:solidFill>
                <a:latin typeface="Verdana"/>
                <a:cs typeface="Verdana"/>
              </a:rPr>
              <a:t>specific</a:t>
            </a:r>
            <a:r>
              <a:rPr dirty="0" sz="32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types</a:t>
            </a:r>
            <a:r>
              <a:rPr dirty="0" sz="32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10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32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8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 spc="85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3200" spc="85">
                <a:solidFill>
                  <a:srgbClr val="FFFFFF"/>
                </a:solidFill>
                <a:latin typeface="Verdana"/>
                <a:cs typeface="Verdana"/>
              </a:rPr>
              <a:t>orts</a:t>
            </a:r>
            <a:endParaRPr sz="3200">
              <a:latin typeface="Verdana"/>
              <a:cs typeface="Verdana"/>
            </a:endParaRPr>
          </a:p>
          <a:p>
            <a:pPr marL="431800" marR="6396990">
              <a:lnSpc>
                <a:spcPts val="1600"/>
              </a:lnSpc>
              <a:spcBef>
                <a:spcPts val="3279"/>
              </a:spcBef>
            </a:pPr>
            <a:r>
              <a:rPr dirty="0" sz="1550" spc="14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550" spc="145">
                <a:solidFill>
                  <a:srgbClr val="FFFFFF"/>
                </a:solidFill>
                <a:latin typeface="Calibri"/>
                <a:cs typeface="Calibri"/>
              </a:rPr>
              <a:t>ﬃ</a:t>
            </a:r>
            <a:r>
              <a:rPr dirty="0" sz="1550" spc="145">
                <a:solidFill>
                  <a:srgbClr val="FFFFFF"/>
                </a:solidFill>
                <a:latin typeface="Verdana"/>
                <a:cs typeface="Verdana"/>
              </a:rPr>
              <a:t>ce</a:t>
            </a:r>
            <a:r>
              <a:rPr dirty="0" sz="155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6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55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Provost,</a:t>
            </a:r>
            <a:r>
              <a:rPr dirty="0" sz="155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50">
                <a:solidFill>
                  <a:srgbClr val="FFFFFF"/>
                </a:solidFill>
                <a:latin typeface="Verdana"/>
                <a:cs typeface="Verdana"/>
              </a:rPr>
              <a:t>IU</a:t>
            </a:r>
            <a:r>
              <a:rPr dirty="0" sz="155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Bloomington </a:t>
            </a:r>
            <a:r>
              <a:rPr dirty="0" sz="1550" spc="14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550" spc="145">
                <a:solidFill>
                  <a:srgbClr val="FFFFFF"/>
                </a:solidFill>
                <a:latin typeface="Calibri"/>
                <a:cs typeface="Calibri"/>
              </a:rPr>
              <a:t>ﬃ</a:t>
            </a:r>
            <a:r>
              <a:rPr dirty="0" sz="1550" spc="145">
                <a:solidFill>
                  <a:srgbClr val="FFFFFF"/>
                </a:solidFill>
                <a:latin typeface="Verdana"/>
                <a:cs typeface="Verdana"/>
              </a:rPr>
              <a:t>ce</a:t>
            </a:r>
            <a:r>
              <a:rPr dirty="0" sz="155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6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55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President,</a:t>
            </a:r>
            <a:r>
              <a:rPr dirty="0" sz="155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Indiana</a:t>
            </a:r>
            <a:r>
              <a:rPr dirty="0" sz="155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University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Faculty</a:t>
            </a:r>
            <a:r>
              <a:rPr dirty="0" sz="155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155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55">
                <a:solidFill>
                  <a:srgbClr val="FFFFFF"/>
                </a:solidFill>
                <a:latin typeface="Verdana"/>
                <a:cs typeface="Verdana"/>
              </a:rPr>
              <a:t>Academic</a:t>
            </a:r>
            <a:r>
              <a:rPr dirty="0" sz="155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5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550" spc="55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1550" spc="55">
                <a:solidFill>
                  <a:srgbClr val="FFFFFF"/>
                </a:solidFill>
                <a:latin typeface="Verdana"/>
                <a:cs typeface="Verdana"/>
              </a:rPr>
              <a:t>airs</a:t>
            </a:r>
            <a:endParaRPr sz="1550">
              <a:latin typeface="Verdana"/>
              <a:cs typeface="Verdana"/>
            </a:endParaRPr>
          </a:p>
        </p:txBody>
      </p:sp>
      <p:pic>
        <p:nvPicPr>
          <p:cNvPr id="55" name="object 55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50900" y="3543299"/>
            <a:ext cx="152399" cy="165099"/>
          </a:xfrm>
          <a:prstGeom prst="rect">
            <a:avLst/>
          </a:prstGeom>
        </p:spPr>
      </p:pic>
      <p:sp>
        <p:nvSpPr>
          <p:cNvPr id="56" name="object 56" descr=""/>
          <p:cNvSpPr txBox="1"/>
          <p:nvPr/>
        </p:nvSpPr>
        <p:spPr>
          <a:xfrm>
            <a:off x="1130300" y="3482215"/>
            <a:ext cx="4205605" cy="2667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14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550" spc="145">
                <a:solidFill>
                  <a:srgbClr val="FFFFFF"/>
                </a:solidFill>
                <a:latin typeface="Calibri"/>
                <a:cs typeface="Calibri"/>
              </a:rPr>
              <a:t>ﬃ</a:t>
            </a:r>
            <a:r>
              <a:rPr dirty="0" sz="1550" spc="145">
                <a:solidFill>
                  <a:srgbClr val="FFFFFF"/>
                </a:solidFill>
                <a:latin typeface="Verdana"/>
                <a:cs typeface="Verdana"/>
              </a:rPr>
              <a:t>ce</a:t>
            </a:r>
            <a:r>
              <a:rPr dirty="0" sz="155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6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55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55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40">
                <a:solidFill>
                  <a:srgbClr val="FFFFFF"/>
                </a:solidFill>
                <a:latin typeface="Verdana"/>
                <a:cs typeface="Verdana"/>
              </a:rPr>
              <a:t>Treasurer,</a:t>
            </a:r>
            <a:r>
              <a:rPr dirty="0" sz="155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Indiana</a:t>
            </a:r>
            <a:r>
              <a:rPr dirty="0" sz="155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University</a:t>
            </a:r>
            <a:endParaRPr sz="1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596900"/>
            <a:ext cx="13004800" cy="8608695"/>
            <a:chOff x="0" y="596900"/>
            <a:chExt cx="13004800" cy="860869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400" y="1538948"/>
              <a:ext cx="12445999" cy="736143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08749"/>
              <a:ext cx="13004800" cy="799643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47700" y="1968500"/>
              <a:ext cx="4876800" cy="1905"/>
            </a:xfrm>
            <a:custGeom>
              <a:avLst/>
              <a:gdLst/>
              <a:ahLst/>
              <a:cxnLst/>
              <a:rect l="l" t="t" r="r" b="b"/>
              <a:pathLst>
                <a:path w="4876800" h="1905">
                  <a:moveTo>
                    <a:pt x="0" y="0"/>
                  </a:moveTo>
                  <a:lnTo>
                    <a:pt x="4876800" y="1587"/>
                  </a:lnTo>
                </a:path>
              </a:pathLst>
            </a:custGeom>
            <a:ln w="12700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62600" y="596900"/>
              <a:ext cx="7302500" cy="7493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20100" y="1054100"/>
              <a:ext cx="4432300" cy="8255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651041" y="566737"/>
            <a:ext cx="7020559" cy="1092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4200"/>
              </a:lnSpc>
              <a:spcBef>
                <a:spcPts val="100"/>
              </a:spcBef>
            </a:pPr>
            <a:r>
              <a:rPr dirty="0" sz="4000"/>
              <a:t>Make</a:t>
            </a:r>
            <a:r>
              <a:rPr dirty="0" sz="4000" spc="-165"/>
              <a:t> </a:t>
            </a:r>
            <a:r>
              <a:rPr dirty="0" sz="4000"/>
              <a:t>Decisions</a:t>
            </a:r>
            <a:r>
              <a:rPr dirty="0" sz="4000" spc="-165"/>
              <a:t> </a:t>
            </a:r>
            <a:r>
              <a:rPr dirty="0" sz="4000" spc="160"/>
              <a:t>About</a:t>
            </a:r>
            <a:r>
              <a:rPr dirty="0" sz="4000" spc="-165"/>
              <a:t> </a:t>
            </a:r>
            <a:r>
              <a:rPr dirty="0" sz="4000" spc="-20"/>
              <a:t>Your</a:t>
            </a:r>
            <a:endParaRPr sz="4000"/>
          </a:p>
          <a:p>
            <a:pPr algn="r" marR="5080">
              <a:lnSpc>
                <a:spcPts val="4200"/>
              </a:lnSpc>
            </a:pPr>
            <a:r>
              <a:rPr dirty="0" sz="4000"/>
              <a:t>Diversity</a:t>
            </a:r>
            <a:r>
              <a:rPr dirty="0" sz="4000" spc="-250"/>
              <a:t> </a:t>
            </a:r>
            <a:r>
              <a:rPr dirty="0" sz="4000" spc="130"/>
              <a:t>E</a:t>
            </a:r>
            <a:r>
              <a:rPr dirty="0" sz="4000" spc="130">
                <a:latin typeface="Calibri"/>
                <a:cs typeface="Calibri"/>
              </a:rPr>
              <a:t>ﬀ</a:t>
            </a:r>
            <a:r>
              <a:rPr dirty="0" sz="4000" spc="130"/>
              <a:t>orts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80018" y="2044700"/>
            <a:ext cx="11832590" cy="1201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1305" indent="-2686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81305" algn="l"/>
              </a:tabLst>
            </a:pPr>
            <a:r>
              <a:rPr dirty="0" sz="3200" spc="1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 spc="11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3200" spc="110">
                <a:solidFill>
                  <a:srgbClr val="FFFFFF"/>
                </a:solidFill>
                <a:latin typeface="Verdana"/>
                <a:cs typeface="Verdana"/>
              </a:rPr>
              <a:t>orts</a:t>
            </a:r>
            <a:r>
              <a:rPr dirty="0" sz="320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mostly</a:t>
            </a:r>
            <a:r>
              <a:rPr dirty="0" sz="320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expose/inform,</a:t>
            </a:r>
            <a:r>
              <a:rPr dirty="0" sz="320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support,</a:t>
            </a:r>
            <a:r>
              <a:rPr dirty="0" sz="320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35">
                <a:solidFill>
                  <a:srgbClr val="FFFFFF"/>
                </a:solidFill>
                <a:latin typeface="Verdana"/>
                <a:cs typeface="Verdana"/>
              </a:rPr>
              <a:t>recruit,</a:t>
            </a:r>
            <a:r>
              <a:rPr dirty="0" sz="320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320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include</a:t>
            </a:r>
            <a:endParaRPr sz="3200">
              <a:latin typeface="Verdana"/>
              <a:cs typeface="Verdana"/>
            </a:endParaRPr>
          </a:p>
          <a:p>
            <a:pPr marL="5844540">
              <a:lnSpc>
                <a:spcPct val="100000"/>
              </a:lnSpc>
              <a:spcBef>
                <a:spcPts val="3260"/>
              </a:spcBef>
            </a:pPr>
            <a:r>
              <a:rPr dirty="0" sz="1800" spc="8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800" spc="85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1800" spc="85">
                <a:solidFill>
                  <a:srgbClr val="FFFFFF"/>
                </a:solidFill>
                <a:latin typeface="Verdana"/>
                <a:cs typeface="Verdana"/>
              </a:rPr>
              <a:t>ort</a:t>
            </a:r>
            <a:r>
              <a:rPr dirty="0" sz="18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Function</a:t>
            </a:r>
            <a:r>
              <a:rPr dirty="0" sz="18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(All)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3695700" y="3427412"/>
            <a:ext cx="7564755" cy="4446905"/>
            <a:chOff x="3695700" y="3427412"/>
            <a:chExt cx="7564755" cy="4446905"/>
          </a:xfrm>
        </p:grpSpPr>
        <p:sp>
          <p:nvSpPr>
            <p:cNvPr id="12" name="object 12" descr=""/>
            <p:cNvSpPr/>
            <p:nvPr/>
          </p:nvSpPr>
          <p:spPr>
            <a:xfrm>
              <a:off x="5594350" y="3429000"/>
              <a:ext cx="3784600" cy="4432300"/>
            </a:xfrm>
            <a:custGeom>
              <a:avLst/>
              <a:gdLst/>
              <a:ahLst/>
              <a:cxnLst/>
              <a:rect l="l" t="t" r="r" b="b"/>
              <a:pathLst>
                <a:path w="3784600" h="4432300">
                  <a:moveTo>
                    <a:pt x="0" y="571499"/>
                  </a:moveTo>
                  <a:lnTo>
                    <a:pt x="0" y="4432299"/>
                  </a:lnTo>
                </a:path>
                <a:path w="3784600" h="4432300">
                  <a:moveTo>
                    <a:pt x="0" y="279399"/>
                  </a:moveTo>
                  <a:lnTo>
                    <a:pt x="0" y="342899"/>
                  </a:lnTo>
                </a:path>
                <a:path w="3784600" h="4432300">
                  <a:moveTo>
                    <a:pt x="0" y="0"/>
                  </a:moveTo>
                  <a:lnTo>
                    <a:pt x="0" y="50799"/>
                  </a:lnTo>
                </a:path>
                <a:path w="3784600" h="4432300">
                  <a:moveTo>
                    <a:pt x="1892300" y="279399"/>
                  </a:moveTo>
                  <a:lnTo>
                    <a:pt x="1892300" y="4432299"/>
                  </a:lnTo>
                </a:path>
                <a:path w="3784600" h="4432300">
                  <a:moveTo>
                    <a:pt x="1892300" y="0"/>
                  </a:moveTo>
                  <a:lnTo>
                    <a:pt x="1892300" y="50799"/>
                  </a:lnTo>
                </a:path>
                <a:path w="3784600" h="4432300">
                  <a:moveTo>
                    <a:pt x="3784600" y="279399"/>
                  </a:moveTo>
                  <a:lnTo>
                    <a:pt x="3784600" y="4432299"/>
                  </a:lnTo>
                </a:path>
                <a:path w="3784600" h="4432300">
                  <a:moveTo>
                    <a:pt x="3784600" y="0"/>
                  </a:moveTo>
                  <a:lnTo>
                    <a:pt x="3784600" y="50799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1258550" y="3429000"/>
              <a:ext cx="0" cy="4432300"/>
            </a:xfrm>
            <a:custGeom>
              <a:avLst/>
              <a:gdLst/>
              <a:ahLst/>
              <a:cxnLst/>
              <a:rect l="l" t="t" r="r" b="b"/>
              <a:pathLst>
                <a:path w="0" h="4432300">
                  <a:moveTo>
                    <a:pt x="0" y="0"/>
                  </a:moveTo>
                  <a:lnTo>
                    <a:pt x="0" y="4432299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702050" y="3435350"/>
              <a:ext cx="0" cy="4432300"/>
            </a:xfrm>
            <a:custGeom>
              <a:avLst/>
              <a:gdLst/>
              <a:ahLst/>
              <a:cxnLst/>
              <a:rect l="l" t="t" r="r" b="b"/>
              <a:pathLst>
                <a:path w="0" h="4432300">
                  <a:moveTo>
                    <a:pt x="0" y="44322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3530600" y="7886700"/>
            <a:ext cx="3454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90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384800" y="7886700"/>
            <a:ext cx="4051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90">
                <a:solidFill>
                  <a:srgbClr val="FFFFFF"/>
                </a:solidFill>
                <a:latin typeface="Verdana"/>
                <a:cs typeface="Verdana"/>
              </a:rPr>
              <a:t>15%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251700" y="7886700"/>
            <a:ext cx="4711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70">
                <a:solidFill>
                  <a:srgbClr val="FFFFFF"/>
                </a:solidFill>
                <a:latin typeface="Verdana"/>
                <a:cs typeface="Verdana"/>
              </a:rPr>
              <a:t>30%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144000" y="7886700"/>
            <a:ext cx="4635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90">
                <a:solidFill>
                  <a:srgbClr val="FFFFFF"/>
                </a:solidFill>
                <a:latin typeface="Verdana"/>
                <a:cs typeface="Verdana"/>
              </a:rPr>
              <a:t>45%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1023600" y="7886700"/>
            <a:ext cx="4787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>
                <a:solidFill>
                  <a:srgbClr val="FFFFFF"/>
                </a:solidFill>
                <a:latin typeface="Verdana"/>
                <a:cs typeface="Verdana"/>
              </a:rPr>
              <a:t>60%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3708399" y="3479800"/>
            <a:ext cx="7505700" cy="4330700"/>
            <a:chOff x="3708399" y="3479800"/>
            <a:chExt cx="7505700" cy="4330700"/>
          </a:xfrm>
        </p:grpSpPr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8399" y="3479800"/>
              <a:ext cx="7505700" cy="22860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08400" y="3771900"/>
              <a:ext cx="2133600" cy="22860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08400" y="4063999"/>
              <a:ext cx="901700" cy="22860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08400" y="4356099"/>
              <a:ext cx="381000" cy="22860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08400" y="4648199"/>
              <a:ext cx="304800" cy="22860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08399" y="4953000"/>
              <a:ext cx="292099" cy="21589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08399" y="5245099"/>
              <a:ext cx="215900" cy="22860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08399" y="5537199"/>
              <a:ext cx="215900" cy="22860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08399" y="5829300"/>
              <a:ext cx="190500" cy="22860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08399" y="6121400"/>
              <a:ext cx="139700" cy="22860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8399" y="6413499"/>
              <a:ext cx="127000" cy="22860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08400" y="6705599"/>
              <a:ext cx="114300" cy="22860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21099" y="7607300"/>
              <a:ext cx="342900" cy="20320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21099" y="7302500"/>
              <a:ext cx="342900" cy="20320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08399" y="7010400"/>
              <a:ext cx="381000" cy="21590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48099" y="6718300"/>
              <a:ext cx="279400" cy="20320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60799" y="6426200"/>
              <a:ext cx="279400" cy="20320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60799" y="6134100"/>
              <a:ext cx="279400" cy="20320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11599" y="5842000"/>
              <a:ext cx="317500" cy="20320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36999" y="5549900"/>
              <a:ext cx="317500" cy="20320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49699" y="5245100"/>
              <a:ext cx="317500" cy="20320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13199" y="4953000"/>
              <a:ext cx="317500" cy="20320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5899" y="4660900"/>
              <a:ext cx="317500" cy="20320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02099" y="4368800"/>
              <a:ext cx="317500" cy="203200"/>
            </a:xfrm>
            <a:prstGeom prst="rect">
              <a:avLst/>
            </a:prstGeom>
          </p:spPr>
        </p:pic>
      </p:grpSp>
      <p:sp>
        <p:nvSpPr>
          <p:cNvPr id="45" name="object 45" descr=""/>
          <p:cNvSpPr txBox="1"/>
          <p:nvPr/>
        </p:nvSpPr>
        <p:spPr>
          <a:xfrm>
            <a:off x="596900" y="3352800"/>
            <a:ext cx="3829050" cy="447294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algn="r" marR="887730">
              <a:lnSpc>
                <a:spcPct val="100000"/>
              </a:lnSpc>
              <a:spcBef>
                <a:spcPts val="700"/>
              </a:spcBef>
            </a:pPr>
            <a:r>
              <a:rPr dirty="0" sz="1500" spc="20">
                <a:solidFill>
                  <a:srgbClr val="FFFFFF"/>
                </a:solidFill>
                <a:latin typeface="Verdana"/>
                <a:cs typeface="Verdana"/>
              </a:rPr>
              <a:t>EXPOSE/INFORM</a:t>
            </a:r>
            <a:r>
              <a:rPr dirty="0" sz="1500" spc="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30">
                <a:solidFill>
                  <a:srgbClr val="FFFFFF"/>
                </a:solidFill>
                <a:latin typeface="Verdana"/>
                <a:cs typeface="Verdana"/>
              </a:rPr>
              <a:t>(1171)</a:t>
            </a:r>
            <a:endParaRPr sz="1500">
              <a:latin typeface="Verdana"/>
              <a:cs typeface="Verdana"/>
            </a:endParaRPr>
          </a:p>
          <a:p>
            <a:pPr algn="r" marR="889635">
              <a:lnSpc>
                <a:spcPct val="100000"/>
              </a:lnSpc>
              <a:spcBef>
                <a:spcPts val="600"/>
              </a:spcBef>
            </a:pPr>
            <a:r>
              <a:rPr dirty="0" sz="1500" spc="45">
                <a:solidFill>
                  <a:srgbClr val="FFFFFF"/>
                </a:solidFill>
                <a:latin typeface="Verdana"/>
                <a:cs typeface="Verdana"/>
              </a:rPr>
              <a:t>SUPPORT</a:t>
            </a:r>
            <a:r>
              <a:rPr dirty="0" sz="15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(333)</a:t>
            </a:r>
            <a:endParaRPr sz="1500">
              <a:latin typeface="Verdana"/>
              <a:cs typeface="Verdana"/>
            </a:endParaRPr>
          </a:p>
          <a:p>
            <a:pPr algn="r" marR="890269">
              <a:lnSpc>
                <a:spcPct val="100000"/>
              </a:lnSpc>
              <a:spcBef>
                <a:spcPts val="500"/>
              </a:spcBef>
            </a:pP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RECRUIT</a:t>
            </a:r>
            <a:r>
              <a:rPr dirty="0" sz="15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(142)</a:t>
            </a:r>
            <a:endParaRPr sz="1500">
              <a:latin typeface="Verdana"/>
              <a:cs typeface="Verdana"/>
            </a:endParaRPr>
          </a:p>
          <a:p>
            <a:pPr marL="1562100">
              <a:lnSpc>
                <a:spcPct val="100000"/>
              </a:lnSpc>
              <a:spcBef>
                <a:spcPts val="400"/>
              </a:spcBef>
              <a:tabLst>
                <a:tab pos="3517265" algn="l"/>
              </a:tabLst>
            </a:pP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INCLUDE</a:t>
            </a:r>
            <a:r>
              <a:rPr dirty="0" sz="15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Verdana"/>
                <a:cs typeface="Verdana"/>
              </a:rPr>
              <a:t>(60)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baseline="-3472" sz="2400" spc="-262">
                <a:solidFill>
                  <a:srgbClr val="FFFFFF"/>
                </a:solidFill>
                <a:latin typeface="Verdana"/>
                <a:cs typeface="Verdana"/>
              </a:rPr>
              <a:t>3%</a:t>
            </a:r>
            <a:endParaRPr baseline="-3472" sz="2400">
              <a:latin typeface="Verdana"/>
              <a:cs typeface="Verdana"/>
            </a:endParaRPr>
          </a:p>
          <a:p>
            <a:pPr marL="1511300">
              <a:lnSpc>
                <a:spcPct val="100000"/>
              </a:lnSpc>
              <a:spcBef>
                <a:spcPts val="480"/>
              </a:spcBef>
              <a:tabLst>
                <a:tab pos="3441065" algn="l"/>
              </a:tabLst>
            </a:pPr>
            <a:r>
              <a:rPr dirty="0" sz="1500" spc="60">
                <a:solidFill>
                  <a:srgbClr val="FFFFFF"/>
                </a:solidFill>
                <a:latin typeface="Verdana"/>
                <a:cs typeface="Verdana"/>
              </a:rPr>
              <a:t>DEVELOP</a:t>
            </a:r>
            <a:r>
              <a:rPr dirty="0" sz="15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Verdana"/>
                <a:cs typeface="Verdana"/>
              </a:rPr>
              <a:t>(48)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2%</a:t>
            </a:r>
            <a:endParaRPr sz="1600">
              <a:latin typeface="Verdana"/>
              <a:cs typeface="Verdana"/>
            </a:endParaRPr>
          </a:p>
          <a:p>
            <a:pPr marL="1803400">
              <a:lnSpc>
                <a:spcPct val="100000"/>
              </a:lnSpc>
              <a:spcBef>
                <a:spcPts val="380"/>
              </a:spcBef>
              <a:tabLst>
                <a:tab pos="3428365" algn="l"/>
              </a:tabLst>
            </a:pP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SERVE</a:t>
            </a:r>
            <a:r>
              <a:rPr dirty="0" sz="150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Verdana"/>
                <a:cs typeface="Verdana"/>
              </a:rPr>
              <a:t>(46)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2%</a:t>
            </a:r>
            <a:endParaRPr sz="1600">
              <a:latin typeface="Verdana"/>
              <a:cs typeface="Verdana"/>
            </a:endParaRPr>
          </a:p>
          <a:p>
            <a:pPr marL="1930400">
              <a:lnSpc>
                <a:spcPct val="100000"/>
              </a:lnSpc>
              <a:spcBef>
                <a:spcPts val="380"/>
              </a:spcBef>
              <a:tabLst>
                <a:tab pos="3364865" algn="l"/>
              </a:tabLst>
            </a:pPr>
            <a:r>
              <a:rPr dirty="0" sz="1500" spc="95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r>
              <a:rPr dirty="0" sz="15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Verdana"/>
                <a:cs typeface="Verdana"/>
              </a:rPr>
              <a:t>(35)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2%</a:t>
            </a:r>
            <a:endParaRPr sz="1600">
              <a:latin typeface="Verdana"/>
              <a:cs typeface="Verdana"/>
            </a:endParaRPr>
          </a:p>
          <a:p>
            <a:pPr marL="1727200">
              <a:lnSpc>
                <a:spcPct val="100000"/>
              </a:lnSpc>
              <a:spcBef>
                <a:spcPts val="380"/>
              </a:spcBef>
              <a:tabLst>
                <a:tab pos="3352165" algn="l"/>
              </a:tabLst>
            </a:pP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RETAIN</a:t>
            </a:r>
            <a:r>
              <a:rPr dirty="0" sz="15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Verdana"/>
                <a:cs typeface="Verdana"/>
              </a:rPr>
              <a:t>(34)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baseline="-3472" sz="2400" spc="-37">
                <a:solidFill>
                  <a:srgbClr val="FFFFFF"/>
                </a:solidFill>
                <a:latin typeface="Verdana"/>
                <a:cs typeface="Verdana"/>
              </a:rPr>
              <a:t>2%</a:t>
            </a:r>
            <a:endParaRPr baseline="-3472" sz="2400">
              <a:latin typeface="Verdana"/>
              <a:cs typeface="Verdana"/>
            </a:endParaRPr>
          </a:p>
          <a:p>
            <a:pPr marL="1460500">
              <a:lnSpc>
                <a:spcPct val="100000"/>
              </a:lnSpc>
              <a:spcBef>
                <a:spcPts val="480"/>
              </a:spcBef>
              <a:tabLst>
                <a:tab pos="3326765" algn="l"/>
              </a:tabLst>
            </a:pPr>
            <a:r>
              <a:rPr dirty="0" sz="1500" spc="45">
                <a:solidFill>
                  <a:srgbClr val="FFFFFF"/>
                </a:solidFill>
                <a:latin typeface="Verdana"/>
                <a:cs typeface="Verdana"/>
              </a:rPr>
              <a:t>CONNECT</a:t>
            </a:r>
            <a:r>
              <a:rPr dirty="0" sz="15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Verdana"/>
                <a:cs typeface="Verdana"/>
              </a:rPr>
              <a:t>(30)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2%</a:t>
            </a:r>
            <a:endParaRPr sz="1600">
              <a:latin typeface="Verdana"/>
              <a:cs typeface="Verdana"/>
            </a:endParaRPr>
          </a:p>
          <a:p>
            <a:pPr algn="r" marR="291465">
              <a:lnSpc>
                <a:spcPct val="100000"/>
              </a:lnSpc>
              <a:spcBef>
                <a:spcPts val="380"/>
              </a:spcBef>
              <a:tabLst>
                <a:tab pos="1993264" algn="l"/>
              </a:tabLst>
            </a:pP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RECOGNIZE</a:t>
            </a:r>
            <a:r>
              <a:rPr dirty="0" sz="1500" spc="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Verdana"/>
                <a:cs typeface="Verdana"/>
              </a:rPr>
              <a:t>(22)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600" spc="-409">
                <a:solidFill>
                  <a:srgbClr val="FFFFFF"/>
                </a:solidFill>
                <a:latin typeface="Verdana"/>
                <a:cs typeface="Verdana"/>
              </a:rPr>
              <a:t>1%</a:t>
            </a:r>
            <a:endParaRPr sz="1600">
              <a:latin typeface="Verdana"/>
              <a:cs typeface="Verdana"/>
            </a:endParaRPr>
          </a:p>
          <a:p>
            <a:pPr algn="r" marR="291465">
              <a:lnSpc>
                <a:spcPct val="100000"/>
              </a:lnSpc>
              <a:spcBef>
                <a:spcPts val="380"/>
              </a:spcBef>
              <a:tabLst>
                <a:tab pos="3263265" algn="l"/>
              </a:tabLst>
            </a:pP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MONITOR/ACCOUNT</a:t>
            </a:r>
            <a:r>
              <a:rPr dirty="0" sz="1500" spc="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8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1500" spc="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Verdana"/>
                <a:cs typeface="Verdana"/>
              </a:rPr>
              <a:t>(21)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600" spc="-409">
                <a:solidFill>
                  <a:srgbClr val="FFFFFF"/>
                </a:solidFill>
                <a:latin typeface="Verdana"/>
                <a:cs typeface="Verdana"/>
              </a:rPr>
              <a:t>1%</a:t>
            </a:r>
            <a:endParaRPr sz="1600">
              <a:latin typeface="Verdana"/>
              <a:cs typeface="Verdana"/>
            </a:endParaRPr>
          </a:p>
          <a:p>
            <a:pPr algn="r" marR="304165">
              <a:lnSpc>
                <a:spcPct val="100000"/>
              </a:lnSpc>
              <a:spcBef>
                <a:spcPts val="380"/>
              </a:spcBef>
              <a:tabLst>
                <a:tab pos="1688464" algn="l"/>
              </a:tabLst>
            </a:pPr>
            <a:r>
              <a:rPr dirty="0" sz="1500" spc="50">
                <a:solidFill>
                  <a:srgbClr val="FFFFFF"/>
                </a:solidFill>
                <a:latin typeface="Verdana"/>
                <a:cs typeface="Verdana"/>
              </a:rPr>
              <a:t>PROTECT</a:t>
            </a:r>
            <a:r>
              <a:rPr dirty="0" sz="15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Verdana"/>
                <a:cs typeface="Verdana"/>
              </a:rPr>
              <a:t>(19)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600" spc="-409">
                <a:solidFill>
                  <a:srgbClr val="FFFFFF"/>
                </a:solidFill>
                <a:latin typeface="Verdana"/>
                <a:cs typeface="Verdana"/>
              </a:rPr>
              <a:t>1%</a:t>
            </a:r>
            <a:endParaRPr sz="1600">
              <a:latin typeface="Verdana"/>
              <a:cs typeface="Verdana"/>
            </a:endParaRPr>
          </a:p>
          <a:p>
            <a:pPr algn="r" marR="339090">
              <a:lnSpc>
                <a:spcPct val="100000"/>
              </a:lnSpc>
              <a:spcBef>
                <a:spcPts val="480"/>
              </a:spcBef>
              <a:tabLst>
                <a:tab pos="1472565" algn="l"/>
              </a:tabLst>
            </a:pPr>
            <a:r>
              <a:rPr dirty="0" sz="1500" spc="65">
                <a:solidFill>
                  <a:srgbClr val="FFFFFF"/>
                </a:solidFill>
                <a:latin typeface="Verdana"/>
                <a:cs typeface="Verdana"/>
              </a:rPr>
              <a:t>REFLECT</a:t>
            </a:r>
            <a:r>
              <a:rPr dirty="0" sz="15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Verdana"/>
                <a:cs typeface="Verdana"/>
              </a:rPr>
              <a:t>(5)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baseline="3472" sz="2400" spc="-37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baseline="3472" sz="2400">
              <a:latin typeface="Verdana"/>
              <a:cs typeface="Verdana"/>
            </a:endParaRPr>
          </a:p>
          <a:p>
            <a:pPr algn="r" marR="364490">
              <a:lnSpc>
                <a:spcPct val="100000"/>
              </a:lnSpc>
              <a:spcBef>
                <a:spcPts val="380"/>
              </a:spcBef>
              <a:tabLst>
                <a:tab pos="1320165" algn="l"/>
              </a:tabLst>
            </a:pP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ADVOCATE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baseline="3472" sz="2400" spc="-37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baseline="3472" sz="2400">
              <a:latin typeface="Verdana"/>
              <a:cs typeface="Verdana"/>
            </a:endParaRPr>
          </a:p>
          <a:p>
            <a:pPr algn="r" marR="364490">
              <a:lnSpc>
                <a:spcPct val="100000"/>
              </a:lnSpc>
              <a:spcBef>
                <a:spcPts val="380"/>
              </a:spcBef>
              <a:tabLst>
                <a:tab pos="1002665" algn="l"/>
              </a:tabLst>
            </a:pP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INFORM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6" name="object 46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648200" y="4076700"/>
            <a:ext cx="304800" cy="203200"/>
          </a:xfrm>
          <a:prstGeom prst="rect">
            <a:avLst/>
          </a:prstGeom>
        </p:spPr>
      </p:pic>
      <p:sp>
        <p:nvSpPr>
          <p:cNvPr id="47" name="object 47" descr=""/>
          <p:cNvSpPr txBox="1"/>
          <p:nvPr/>
        </p:nvSpPr>
        <p:spPr>
          <a:xfrm>
            <a:off x="4635500" y="4025900"/>
            <a:ext cx="3219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85">
                <a:solidFill>
                  <a:srgbClr val="FFFFFF"/>
                </a:solidFill>
                <a:latin typeface="Verdana"/>
                <a:cs typeface="Verdana"/>
              </a:rPr>
              <a:t>7%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8" name="object 48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854700" y="3784600"/>
            <a:ext cx="393700" cy="203200"/>
          </a:xfrm>
          <a:prstGeom prst="rect">
            <a:avLst/>
          </a:prstGeom>
        </p:spPr>
      </p:pic>
      <p:sp>
        <p:nvSpPr>
          <p:cNvPr id="49" name="object 49" descr=""/>
          <p:cNvSpPr txBox="1"/>
          <p:nvPr/>
        </p:nvSpPr>
        <p:spPr>
          <a:xfrm>
            <a:off x="5854700" y="3733800"/>
            <a:ext cx="4025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90">
                <a:solidFill>
                  <a:srgbClr val="FFFFFF"/>
                </a:solidFill>
                <a:latin typeface="Verdana"/>
                <a:cs typeface="Verdana"/>
              </a:rPr>
              <a:t>17%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0" name="object 50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226800" y="3492500"/>
            <a:ext cx="469900" cy="203200"/>
          </a:xfrm>
          <a:prstGeom prst="rect">
            <a:avLst/>
          </a:prstGeom>
        </p:spPr>
      </p:pic>
      <p:sp>
        <p:nvSpPr>
          <p:cNvPr id="51" name="object 51" descr=""/>
          <p:cNvSpPr txBox="1"/>
          <p:nvPr/>
        </p:nvSpPr>
        <p:spPr>
          <a:xfrm>
            <a:off x="11226800" y="3441700"/>
            <a:ext cx="4787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>
                <a:solidFill>
                  <a:srgbClr val="FFFFFF"/>
                </a:solidFill>
                <a:latin typeface="Verdana"/>
                <a:cs typeface="Verdana"/>
              </a:rPr>
              <a:t>60%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0900" y="2895599"/>
              <a:ext cx="11188700" cy="8255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7600" y="3505200"/>
              <a:ext cx="10668000" cy="8255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7900" y="4114800"/>
              <a:ext cx="3302000" cy="8255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2200" y="5715000"/>
              <a:ext cx="8191500" cy="8509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5100" y="6553200"/>
              <a:ext cx="10045700" cy="8255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21300" y="7188200"/>
              <a:ext cx="2286000" cy="72390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952500" y="2870200"/>
            <a:ext cx="10900410" cy="490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000" spc="170" b="1">
                <a:solidFill>
                  <a:srgbClr val="F39019"/>
                </a:solidFill>
                <a:latin typeface="Arial"/>
                <a:cs typeface="Arial"/>
              </a:rPr>
              <a:t>*Determine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200" b="1">
                <a:solidFill>
                  <a:srgbClr val="F39019"/>
                </a:solidFill>
                <a:latin typeface="Arial"/>
                <a:cs typeface="Arial"/>
              </a:rPr>
              <a:t>the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90" b="1">
                <a:solidFill>
                  <a:srgbClr val="F39019"/>
                </a:solidFill>
                <a:latin typeface="Arial"/>
                <a:cs typeface="Arial"/>
              </a:rPr>
              <a:t>Impact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85" b="1">
                <a:solidFill>
                  <a:srgbClr val="F39019"/>
                </a:solidFill>
                <a:latin typeface="Arial"/>
                <a:cs typeface="Arial"/>
              </a:rPr>
              <a:t>of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10" b="1">
                <a:solidFill>
                  <a:srgbClr val="F39019"/>
                </a:solidFill>
                <a:latin typeface="Arial"/>
                <a:cs typeface="Arial"/>
              </a:rPr>
              <a:t>Diversity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50" b="1">
                <a:solidFill>
                  <a:srgbClr val="F39019"/>
                </a:solidFill>
                <a:latin typeface="Arial"/>
                <a:cs typeface="Arial"/>
              </a:rPr>
              <a:t>E</a:t>
            </a:r>
            <a:r>
              <a:rPr dirty="0" sz="4000" spc="150" b="1">
                <a:solidFill>
                  <a:srgbClr val="F39019"/>
                </a:solidFill>
                <a:latin typeface="Calibri"/>
                <a:cs typeface="Calibri"/>
              </a:rPr>
              <a:t>ﬀ</a:t>
            </a:r>
            <a:r>
              <a:rPr dirty="0" sz="4000" spc="150" b="1">
                <a:solidFill>
                  <a:srgbClr val="F39019"/>
                </a:solidFill>
                <a:latin typeface="Arial"/>
                <a:cs typeface="Arial"/>
              </a:rPr>
              <a:t>orts </a:t>
            </a:r>
            <a:r>
              <a:rPr dirty="0" sz="4000" spc="310" b="1">
                <a:solidFill>
                  <a:srgbClr val="F39019"/>
                </a:solidFill>
                <a:latin typeface="Arial"/>
                <a:cs typeface="Arial"/>
              </a:rPr>
              <a:t>(What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25" b="1">
                <a:solidFill>
                  <a:srgbClr val="F39019"/>
                </a:solidFill>
                <a:latin typeface="Arial"/>
                <a:cs typeface="Arial"/>
              </a:rPr>
              <a:t>are</a:t>
            </a:r>
            <a:r>
              <a:rPr dirty="0" sz="4000" spc="10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these </a:t>
            </a:r>
            <a:r>
              <a:rPr dirty="0" sz="4000" spc="200" b="1">
                <a:solidFill>
                  <a:srgbClr val="F39019"/>
                </a:solidFill>
                <a:latin typeface="Arial"/>
                <a:cs typeface="Arial"/>
              </a:rPr>
              <a:t>e</a:t>
            </a:r>
            <a:r>
              <a:rPr dirty="0" sz="4000" spc="200" b="1">
                <a:solidFill>
                  <a:srgbClr val="F39019"/>
                </a:solidFill>
                <a:latin typeface="Calibri"/>
                <a:cs typeface="Calibri"/>
              </a:rPr>
              <a:t>ﬀ</a:t>
            </a:r>
            <a:r>
              <a:rPr dirty="0" sz="4000" spc="200" b="1">
                <a:solidFill>
                  <a:srgbClr val="F39019"/>
                </a:solidFill>
                <a:latin typeface="Arial"/>
                <a:cs typeface="Arial"/>
              </a:rPr>
              <a:t>orts</a:t>
            </a:r>
            <a:r>
              <a:rPr dirty="0" sz="4000" spc="105" b="1">
                <a:solidFill>
                  <a:srgbClr val="F39019"/>
                </a:solidFill>
                <a:latin typeface="Arial"/>
                <a:cs typeface="Arial"/>
              </a:rPr>
              <a:t> achieving </a:t>
            </a:r>
            <a:r>
              <a:rPr dirty="0" sz="4000" spc="160" b="1">
                <a:solidFill>
                  <a:srgbClr val="F39019"/>
                </a:solidFill>
                <a:latin typeface="Arial"/>
                <a:cs typeface="Arial"/>
              </a:rPr>
              <a:t>or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60" b="1">
                <a:solidFill>
                  <a:srgbClr val="F39019"/>
                </a:solidFill>
                <a:latin typeface="Arial"/>
                <a:cs typeface="Arial"/>
              </a:rPr>
              <a:t>not </a:t>
            </a:r>
            <a:r>
              <a:rPr dirty="0" sz="4000" spc="90" b="1">
                <a:solidFill>
                  <a:srgbClr val="F39019"/>
                </a:solidFill>
                <a:latin typeface="Arial"/>
                <a:cs typeface="Arial"/>
              </a:rPr>
              <a:t>achieving?)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0"/>
              </a:spcBef>
            </a:pPr>
            <a:endParaRPr sz="4000">
              <a:latin typeface="Arial"/>
              <a:cs typeface="Arial"/>
            </a:endParaRPr>
          </a:p>
          <a:p>
            <a:pPr algn="ctr" marL="18415">
              <a:lnSpc>
                <a:spcPct val="100000"/>
              </a:lnSpc>
            </a:pPr>
            <a:r>
              <a:rPr dirty="0" sz="4000" spc="114" b="1">
                <a:solidFill>
                  <a:srgbClr val="F39019"/>
                </a:solidFill>
                <a:latin typeface="Arial"/>
                <a:cs typeface="Arial"/>
              </a:rPr>
              <a:t>*Impact/Assessment</a:t>
            </a:r>
            <a:r>
              <a:rPr dirty="0" sz="4000" spc="13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70" b="1">
                <a:solidFill>
                  <a:srgbClr val="F39019"/>
                </a:solidFill>
                <a:latin typeface="Arial"/>
                <a:cs typeface="Arial"/>
              </a:rPr>
              <a:t>Protocols</a:t>
            </a:r>
            <a:endParaRPr sz="4000">
              <a:latin typeface="Arial"/>
              <a:cs typeface="Arial"/>
            </a:endParaRPr>
          </a:p>
          <a:p>
            <a:pPr algn="ctr" marL="596900" marR="579755">
              <a:lnSpc>
                <a:spcPct val="100000"/>
              </a:lnSpc>
              <a:spcBef>
                <a:spcPts val="1600"/>
              </a:spcBef>
            </a:pP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*Build </a:t>
            </a:r>
            <a:r>
              <a:rPr dirty="0" sz="4000" spc="140" b="1">
                <a:solidFill>
                  <a:srgbClr val="F39019"/>
                </a:solidFill>
                <a:latin typeface="Arial"/>
                <a:cs typeface="Arial"/>
              </a:rPr>
              <a:t>into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10" b="1">
                <a:solidFill>
                  <a:srgbClr val="F39019"/>
                </a:solidFill>
                <a:latin typeface="Arial"/>
                <a:cs typeface="Arial"/>
              </a:rPr>
              <a:t>Diversity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30" b="1">
                <a:solidFill>
                  <a:srgbClr val="F39019"/>
                </a:solidFill>
                <a:latin typeface="Arial"/>
                <a:cs typeface="Arial"/>
              </a:rPr>
              <a:t>Strategic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30" b="1">
                <a:solidFill>
                  <a:srgbClr val="F39019"/>
                </a:solidFill>
                <a:latin typeface="Arial"/>
                <a:cs typeface="Arial"/>
              </a:rPr>
              <a:t>Priority </a:t>
            </a:r>
            <a:r>
              <a:rPr dirty="0" sz="4000" spc="-10" b="1">
                <a:solidFill>
                  <a:srgbClr val="F39019"/>
                </a:solidFill>
                <a:latin typeface="Arial"/>
                <a:cs typeface="Arial"/>
              </a:rPr>
              <a:t>Process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451600" y="469900"/>
            <a:ext cx="6032500" cy="1409700"/>
            <a:chOff x="6451600" y="469900"/>
            <a:chExt cx="6032500" cy="1409700"/>
          </a:xfrm>
        </p:grpSpPr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04200" y="469900"/>
              <a:ext cx="4279900" cy="9525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51600" y="1066800"/>
              <a:ext cx="5994400" cy="81280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770" rIns="0" bIns="0" rtlCol="0" vert="horz">
            <a:spAutoFit/>
          </a:bodyPr>
          <a:lstStyle/>
          <a:p>
            <a:pPr marL="730250" marR="5080" indent="1795145">
              <a:lnSpc>
                <a:spcPct val="75500"/>
              </a:lnSpc>
              <a:spcBef>
                <a:spcPts val="1510"/>
              </a:spcBef>
            </a:pPr>
            <a:r>
              <a:rPr dirty="0" spc="135"/>
              <a:t>Action</a:t>
            </a:r>
            <a:r>
              <a:rPr dirty="0" spc="-225"/>
              <a:t> </a:t>
            </a:r>
            <a:r>
              <a:rPr dirty="0" spc="50"/>
              <a:t>Step/ </a:t>
            </a:r>
            <a:r>
              <a:rPr dirty="0" spc="-10"/>
              <a:t>Recommendations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508000"/>
            <a:ext cx="13004800" cy="9142095"/>
            <a:chOff x="0" y="508000"/>
            <a:chExt cx="13004800" cy="914209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100" y="2006600"/>
              <a:ext cx="10502900" cy="762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" y="2514600"/>
              <a:ext cx="9740900" cy="50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7700" y="508000"/>
              <a:ext cx="6731000" cy="9144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26600" y="1066800"/>
              <a:ext cx="2806700" cy="9144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5055"/>
              </a:lnSpc>
              <a:spcBef>
                <a:spcPts val="100"/>
              </a:spcBef>
            </a:pPr>
            <a:r>
              <a:rPr dirty="0" spc="-10"/>
              <a:t>Identify</a:t>
            </a:r>
            <a:r>
              <a:rPr dirty="0" spc="-305"/>
              <a:t> </a:t>
            </a:r>
            <a:r>
              <a:rPr dirty="0"/>
              <a:t>the</a:t>
            </a:r>
            <a:r>
              <a:rPr dirty="0" spc="-305"/>
              <a:t> </a:t>
            </a:r>
            <a:r>
              <a:rPr dirty="0" spc="-10"/>
              <a:t>Diversity</a:t>
            </a:r>
          </a:p>
          <a:p>
            <a:pPr algn="r" marR="5080">
              <a:lnSpc>
                <a:spcPts val="5055"/>
              </a:lnSpc>
            </a:pPr>
            <a:r>
              <a:rPr dirty="0" spc="95"/>
              <a:t>Endgoal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660400" y="2032000"/>
            <a:ext cx="10199370" cy="165862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dirty="0" sz="3200" spc="110" b="1">
                <a:solidFill>
                  <a:srgbClr val="00ADFF"/>
                </a:solidFill>
                <a:latin typeface="Arial"/>
                <a:cs typeface="Arial"/>
              </a:rPr>
              <a:t>Clubs/Organizations</a:t>
            </a:r>
            <a:r>
              <a:rPr dirty="0" sz="3200" spc="9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200" spc="229" b="1">
                <a:solidFill>
                  <a:srgbClr val="00ADFF"/>
                </a:solidFill>
                <a:latin typeface="Arial"/>
                <a:cs typeface="Arial"/>
              </a:rPr>
              <a:t>-</a:t>
            </a:r>
            <a:r>
              <a:rPr dirty="0" sz="3200" spc="100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200" spc="135" b="1">
                <a:solidFill>
                  <a:srgbClr val="00ADFF"/>
                </a:solidFill>
                <a:latin typeface="Arial"/>
                <a:cs typeface="Arial"/>
              </a:rPr>
              <a:t>Are</a:t>
            </a:r>
            <a:r>
              <a:rPr dirty="0" sz="3200" spc="100" b="1">
                <a:solidFill>
                  <a:srgbClr val="00ADFF"/>
                </a:solidFill>
                <a:latin typeface="Arial"/>
                <a:cs typeface="Arial"/>
              </a:rPr>
              <a:t> There </a:t>
            </a:r>
            <a:r>
              <a:rPr dirty="0" sz="3200" spc="75" b="1">
                <a:solidFill>
                  <a:srgbClr val="00ADFF"/>
                </a:solidFill>
                <a:latin typeface="Arial"/>
                <a:cs typeface="Arial"/>
              </a:rPr>
              <a:t>Enough</a:t>
            </a:r>
            <a:r>
              <a:rPr dirty="0" sz="3200" spc="100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200" spc="110" b="1">
                <a:solidFill>
                  <a:srgbClr val="00ADFF"/>
                </a:solidFill>
                <a:latin typeface="Arial"/>
                <a:cs typeface="Arial"/>
              </a:rPr>
              <a:t>Support </a:t>
            </a:r>
            <a:r>
              <a:rPr dirty="0" sz="3200" b="1">
                <a:solidFill>
                  <a:srgbClr val="00ADFF"/>
                </a:solidFill>
                <a:latin typeface="Arial"/>
                <a:cs typeface="Arial"/>
              </a:rPr>
              <a:t>Mechanisms</a:t>
            </a:r>
            <a:r>
              <a:rPr dirty="0" sz="3200" spc="16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200" spc="125" b="1">
                <a:solidFill>
                  <a:srgbClr val="00ADFF"/>
                </a:solidFill>
                <a:latin typeface="Arial"/>
                <a:cs typeface="Arial"/>
              </a:rPr>
              <a:t>for</a:t>
            </a:r>
            <a:r>
              <a:rPr dirty="0" sz="3200" spc="170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200" spc="85" b="1">
                <a:solidFill>
                  <a:srgbClr val="00ADFF"/>
                </a:solidFill>
                <a:latin typeface="Arial"/>
                <a:cs typeface="Arial"/>
              </a:rPr>
              <a:t>Culturally</a:t>
            </a:r>
            <a:r>
              <a:rPr dirty="0" sz="3200" spc="170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200" spc="180" b="1">
                <a:solidFill>
                  <a:srgbClr val="00ADFF"/>
                </a:solidFill>
                <a:latin typeface="Arial"/>
                <a:cs typeface="Arial"/>
              </a:rPr>
              <a:t>Di</a:t>
            </a:r>
            <a:r>
              <a:rPr dirty="0" sz="3200" spc="180" b="1">
                <a:solidFill>
                  <a:srgbClr val="00ADFF"/>
                </a:solidFill>
                <a:latin typeface="Calibri"/>
                <a:cs typeface="Calibri"/>
              </a:rPr>
              <a:t>ﬀ</a:t>
            </a:r>
            <a:r>
              <a:rPr dirty="0" sz="3200" spc="180" b="1">
                <a:solidFill>
                  <a:srgbClr val="00ADFF"/>
                </a:solidFill>
                <a:latin typeface="Arial"/>
                <a:cs typeface="Arial"/>
              </a:rPr>
              <a:t>erent</a:t>
            </a:r>
            <a:r>
              <a:rPr dirty="0" sz="3200" spc="170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00ADFF"/>
                </a:solidFill>
                <a:latin typeface="Arial"/>
                <a:cs typeface="Arial"/>
              </a:rPr>
              <a:t>Students?</a:t>
            </a:r>
            <a:endParaRPr sz="3200">
              <a:latin typeface="Arial"/>
              <a:cs typeface="Arial"/>
            </a:endParaRPr>
          </a:p>
          <a:p>
            <a:pPr marL="6299200">
              <a:lnSpc>
                <a:spcPct val="100000"/>
              </a:lnSpc>
              <a:spcBef>
                <a:spcPts val="294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Student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Organization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Themes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181600" y="3871912"/>
            <a:ext cx="6993255" cy="4586605"/>
            <a:chOff x="5181600" y="3871912"/>
            <a:chExt cx="6993255" cy="4586605"/>
          </a:xfrm>
        </p:grpSpPr>
        <p:sp>
          <p:nvSpPr>
            <p:cNvPr id="10" name="object 10" descr=""/>
            <p:cNvSpPr/>
            <p:nvPr/>
          </p:nvSpPr>
          <p:spPr>
            <a:xfrm>
              <a:off x="6927850" y="3873500"/>
              <a:ext cx="1752600" cy="4572000"/>
            </a:xfrm>
            <a:custGeom>
              <a:avLst/>
              <a:gdLst/>
              <a:ahLst/>
              <a:cxnLst/>
              <a:rect l="l" t="t" r="r" b="b"/>
              <a:pathLst>
                <a:path w="1752600" h="4572000">
                  <a:moveTo>
                    <a:pt x="0" y="2616199"/>
                  </a:moveTo>
                  <a:lnTo>
                    <a:pt x="0" y="4571999"/>
                  </a:lnTo>
                </a:path>
                <a:path w="1752600" h="4572000">
                  <a:moveTo>
                    <a:pt x="0" y="2235199"/>
                  </a:moveTo>
                  <a:lnTo>
                    <a:pt x="0" y="2349499"/>
                  </a:lnTo>
                </a:path>
                <a:path w="1752600" h="4572000">
                  <a:moveTo>
                    <a:pt x="0" y="1854199"/>
                  </a:moveTo>
                  <a:lnTo>
                    <a:pt x="0" y="1968499"/>
                  </a:lnTo>
                </a:path>
                <a:path w="1752600" h="4572000">
                  <a:moveTo>
                    <a:pt x="0" y="1473199"/>
                  </a:moveTo>
                  <a:lnTo>
                    <a:pt x="0" y="1587499"/>
                  </a:lnTo>
                </a:path>
                <a:path w="1752600" h="4572000">
                  <a:moveTo>
                    <a:pt x="0" y="1092199"/>
                  </a:moveTo>
                  <a:lnTo>
                    <a:pt x="0" y="1206499"/>
                  </a:lnTo>
                </a:path>
                <a:path w="1752600" h="4572000">
                  <a:moveTo>
                    <a:pt x="0" y="723899"/>
                  </a:moveTo>
                  <a:lnTo>
                    <a:pt x="0" y="825499"/>
                  </a:lnTo>
                </a:path>
                <a:path w="1752600" h="4572000">
                  <a:moveTo>
                    <a:pt x="0" y="342899"/>
                  </a:moveTo>
                  <a:lnTo>
                    <a:pt x="0" y="444499"/>
                  </a:lnTo>
                </a:path>
                <a:path w="1752600" h="4572000">
                  <a:moveTo>
                    <a:pt x="0" y="0"/>
                  </a:moveTo>
                  <a:lnTo>
                    <a:pt x="0" y="63499"/>
                  </a:lnTo>
                </a:path>
                <a:path w="1752600" h="4572000">
                  <a:moveTo>
                    <a:pt x="1752600" y="342899"/>
                  </a:moveTo>
                  <a:lnTo>
                    <a:pt x="1752600" y="4571999"/>
                  </a:lnTo>
                </a:path>
                <a:path w="1752600" h="4572000">
                  <a:moveTo>
                    <a:pt x="1752600" y="0"/>
                  </a:moveTo>
                  <a:lnTo>
                    <a:pt x="1752600" y="63499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420350" y="3873500"/>
              <a:ext cx="1752600" cy="4572000"/>
            </a:xfrm>
            <a:custGeom>
              <a:avLst/>
              <a:gdLst/>
              <a:ahLst/>
              <a:cxnLst/>
              <a:rect l="l" t="t" r="r" b="b"/>
              <a:pathLst>
                <a:path w="1752600" h="4572000">
                  <a:moveTo>
                    <a:pt x="0" y="0"/>
                  </a:moveTo>
                  <a:lnTo>
                    <a:pt x="0" y="4571999"/>
                  </a:lnTo>
                </a:path>
                <a:path w="1752600" h="4572000">
                  <a:moveTo>
                    <a:pt x="1752600" y="0"/>
                  </a:moveTo>
                  <a:lnTo>
                    <a:pt x="1752600" y="4571999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187950" y="3879850"/>
              <a:ext cx="0" cy="4572000"/>
            </a:xfrm>
            <a:custGeom>
              <a:avLst/>
              <a:gdLst/>
              <a:ahLst/>
              <a:cxnLst/>
              <a:rect l="l" t="t" r="r" b="b"/>
              <a:pathLst>
                <a:path w="0" h="4572000">
                  <a:moveTo>
                    <a:pt x="0" y="45719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571500" y="3924300"/>
            <a:ext cx="4467860" cy="4442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Political/Social</a:t>
            </a:r>
            <a:r>
              <a:rPr dirty="0" sz="1400" spc="1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Awareness/Volunteer/Service</a:t>
            </a:r>
            <a:r>
              <a:rPr dirty="0" sz="1400" spc="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Verdana"/>
                <a:cs typeface="Verdana"/>
              </a:rPr>
              <a:t>(61)</a:t>
            </a:r>
            <a:endParaRPr sz="1400">
              <a:latin typeface="Verdana"/>
              <a:cs typeface="Verdana"/>
            </a:endParaRPr>
          </a:p>
          <a:p>
            <a:pPr algn="r" marL="1358900" marR="5715" indent="990600">
              <a:lnSpc>
                <a:spcPct val="1786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Religious/Spiritual</a:t>
            </a:r>
            <a:r>
              <a:rPr dirty="0" sz="1400" spc="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(42) 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Identity-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Based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Academic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(39) 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Identity-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Based</a:t>
            </a:r>
            <a:r>
              <a:rPr dirty="0" sz="14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(International)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(33)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Academic</a:t>
            </a:r>
            <a:r>
              <a:rPr dirty="0" sz="14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14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Professional</a:t>
            </a:r>
            <a:r>
              <a:rPr dirty="0" sz="14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(29) 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Identity-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Based</a:t>
            </a:r>
            <a:r>
              <a:rPr dirty="0" sz="14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(Domestic)</a:t>
            </a:r>
            <a:r>
              <a:rPr dirty="0" sz="14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(29)</a:t>
            </a:r>
            <a:endParaRPr sz="1400">
              <a:latin typeface="Verdana"/>
              <a:cs typeface="Verdana"/>
            </a:endParaRPr>
          </a:p>
          <a:p>
            <a:pPr algn="r" marL="1943100" marR="5080" indent="-838200">
              <a:lnSpc>
                <a:spcPct val="178600"/>
              </a:lnSpc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Common/Special</a:t>
            </a:r>
            <a:r>
              <a:rPr dirty="0" sz="14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Interest/Social</a:t>
            </a:r>
            <a:r>
              <a:rPr dirty="0" sz="14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(24)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Fraternities</a:t>
            </a:r>
            <a:r>
              <a:rPr dirty="0" sz="14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14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Sororities</a:t>
            </a:r>
            <a:r>
              <a:rPr dirty="0" sz="14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Verdana"/>
                <a:cs typeface="Verdana"/>
              </a:rPr>
              <a:t>(19)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Performance/Media</a:t>
            </a:r>
            <a:r>
              <a:rPr dirty="0" sz="1400" spc="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(12)</a:t>
            </a:r>
            <a:endParaRPr sz="1400">
              <a:latin typeface="Verdana"/>
              <a:cs typeface="Verdana"/>
            </a:endParaRPr>
          </a:p>
          <a:p>
            <a:pPr algn="r" marR="11430">
              <a:lnSpc>
                <a:spcPct val="100000"/>
              </a:lnSpc>
              <a:spcBef>
                <a:spcPts val="1320"/>
              </a:spcBef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Diversity/Multicultural</a:t>
            </a:r>
            <a:r>
              <a:rPr dirty="0" sz="14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(8)</a:t>
            </a:r>
            <a:endParaRPr sz="1400">
              <a:latin typeface="Verdana"/>
              <a:cs typeface="Verdana"/>
            </a:endParaRPr>
          </a:p>
          <a:p>
            <a:pPr algn="r" marL="2667000" marR="5715" indent="723900">
              <a:lnSpc>
                <a:spcPct val="178600"/>
              </a:lnSpc>
            </a:pP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Governance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Sports</a:t>
            </a:r>
            <a:r>
              <a:rPr dirty="0" sz="14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14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Recreation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016500" y="8470900"/>
            <a:ext cx="3454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90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769100" y="8470900"/>
            <a:ext cx="3263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65">
                <a:solidFill>
                  <a:srgbClr val="FFFFFF"/>
                </a:solidFill>
                <a:latin typeface="Verdana"/>
                <a:cs typeface="Verdana"/>
              </a:rPr>
              <a:t>8%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470900" y="8470900"/>
            <a:ext cx="4051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90">
                <a:solidFill>
                  <a:srgbClr val="FFFFFF"/>
                </a:solidFill>
                <a:latin typeface="Verdana"/>
                <a:cs typeface="Verdana"/>
              </a:rPr>
              <a:t>15%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198100" y="8470900"/>
            <a:ext cx="44830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30">
                <a:solidFill>
                  <a:srgbClr val="FFFFFF"/>
                </a:solidFill>
                <a:latin typeface="Verdana"/>
                <a:cs typeface="Verdana"/>
              </a:rPr>
              <a:t>23%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1938000" y="8470900"/>
            <a:ext cx="4711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70">
                <a:solidFill>
                  <a:srgbClr val="FFFFFF"/>
                </a:solidFill>
                <a:latin typeface="Verdana"/>
                <a:cs typeface="Verdana"/>
              </a:rPr>
              <a:t>30%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5194299" y="3937000"/>
            <a:ext cx="4787900" cy="4432300"/>
            <a:chOff x="5194299" y="3937000"/>
            <a:chExt cx="4787900" cy="4432300"/>
          </a:xfrm>
        </p:grpSpPr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4300" y="3937000"/>
              <a:ext cx="4787899" cy="27939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94299" y="4318000"/>
              <a:ext cx="3301999" cy="27939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94299" y="4699000"/>
              <a:ext cx="3060699" cy="26669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94299" y="5080000"/>
              <a:ext cx="2590799" cy="26669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94299" y="5461000"/>
              <a:ext cx="2273299" cy="26669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94299" y="5842000"/>
              <a:ext cx="2273299" cy="26669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94299" y="6223000"/>
              <a:ext cx="1879599" cy="26669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94299" y="6591300"/>
              <a:ext cx="1485899" cy="27939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94299" y="6972300"/>
              <a:ext cx="939799" cy="27939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94299" y="7353300"/>
              <a:ext cx="622299" cy="26669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94299" y="8140700"/>
              <a:ext cx="368300" cy="22860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94299" y="7759700"/>
              <a:ext cx="368300" cy="228600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/>
          <p:nvPr/>
        </p:nvSpPr>
        <p:spPr>
          <a:xfrm>
            <a:off x="5207000" y="7571740"/>
            <a:ext cx="345440" cy="78740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1600" spc="-90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600" spc="-90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33" name="object 33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816600" y="7378700"/>
            <a:ext cx="342900" cy="228600"/>
          </a:xfrm>
          <a:prstGeom prst="rect">
            <a:avLst/>
          </a:prstGeom>
        </p:spPr>
      </p:pic>
      <p:sp>
        <p:nvSpPr>
          <p:cNvPr id="34" name="object 34" descr=""/>
          <p:cNvSpPr txBox="1"/>
          <p:nvPr/>
        </p:nvSpPr>
        <p:spPr>
          <a:xfrm>
            <a:off x="5829300" y="7327900"/>
            <a:ext cx="3238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75">
                <a:solidFill>
                  <a:srgbClr val="FFFFFF"/>
                </a:solidFill>
                <a:latin typeface="Verdana"/>
                <a:cs typeface="Verdana"/>
              </a:rPr>
              <a:t>3%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35" name="object 35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34100" y="7010400"/>
            <a:ext cx="355600" cy="228600"/>
          </a:xfrm>
          <a:prstGeom prst="rect">
            <a:avLst/>
          </a:prstGeom>
        </p:spPr>
      </p:pic>
      <p:sp>
        <p:nvSpPr>
          <p:cNvPr id="36" name="object 36" descr=""/>
          <p:cNvSpPr txBox="1"/>
          <p:nvPr/>
        </p:nvSpPr>
        <p:spPr>
          <a:xfrm>
            <a:off x="6146800" y="6959600"/>
            <a:ext cx="3365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25">
                <a:solidFill>
                  <a:srgbClr val="FFFFFF"/>
                </a:solidFill>
                <a:latin typeface="Verdana"/>
                <a:cs typeface="Verdana"/>
              </a:rPr>
              <a:t>4%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37" name="object 37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692900" y="6629400"/>
            <a:ext cx="355600" cy="228600"/>
          </a:xfrm>
          <a:prstGeom prst="rect">
            <a:avLst/>
          </a:prstGeom>
        </p:spPr>
      </p:pic>
      <p:sp>
        <p:nvSpPr>
          <p:cNvPr id="38" name="object 38" descr=""/>
          <p:cNvSpPr txBox="1"/>
          <p:nvPr/>
        </p:nvSpPr>
        <p:spPr>
          <a:xfrm>
            <a:off x="6705600" y="6578600"/>
            <a:ext cx="3314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45">
                <a:solidFill>
                  <a:srgbClr val="FFFFFF"/>
                </a:solidFill>
                <a:latin typeface="Verdana"/>
                <a:cs typeface="Verdana"/>
              </a:rPr>
              <a:t>6%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39" name="object 39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086600" y="6248400"/>
            <a:ext cx="342900" cy="228600"/>
          </a:xfrm>
          <a:prstGeom prst="rect">
            <a:avLst/>
          </a:prstGeom>
        </p:spPr>
      </p:pic>
      <p:sp>
        <p:nvSpPr>
          <p:cNvPr id="40" name="object 40" descr=""/>
          <p:cNvSpPr txBox="1"/>
          <p:nvPr/>
        </p:nvSpPr>
        <p:spPr>
          <a:xfrm>
            <a:off x="7099300" y="6197600"/>
            <a:ext cx="3263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65">
                <a:solidFill>
                  <a:srgbClr val="FFFFFF"/>
                </a:solidFill>
                <a:latin typeface="Verdana"/>
                <a:cs typeface="Verdana"/>
              </a:rPr>
              <a:t>8%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7467600" y="5105400"/>
            <a:ext cx="698500" cy="990600"/>
            <a:chOff x="7467600" y="5105400"/>
            <a:chExt cx="698500" cy="990600"/>
          </a:xfrm>
        </p:grpSpPr>
        <p:pic>
          <p:nvPicPr>
            <p:cNvPr id="42" name="object 4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67600" y="5867400"/>
              <a:ext cx="444500" cy="22860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67600" y="5486400"/>
              <a:ext cx="444500" cy="22860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85100" y="5105400"/>
              <a:ext cx="381000" cy="228600"/>
            </a:xfrm>
            <a:prstGeom prst="rect">
              <a:avLst/>
            </a:prstGeom>
          </p:spPr>
        </p:pic>
      </p:grpSp>
      <p:sp>
        <p:nvSpPr>
          <p:cNvPr id="45" name="object 45" descr=""/>
          <p:cNvSpPr txBox="1"/>
          <p:nvPr/>
        </p:nvSpPr>
        <p:spPr>
          <a:xfrm>
            <a:off x="7480300" y="4917440"/>
            <a:ext cx="676910" cy="116840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330200">
              <a:lnSpc>
                <a:spcPct val="100000"/>
              </a:lnSpc>
              <a:spcBef>
                <a:spcPts val="1180"/>
              </a:spcBef>
            </a:pPr>
            <a:r>
              <a:rPr dirty="0" sz="1600" spc="-400">
                <a:solidFill>
                  <a:srgbClr val="FFFFFF"/>
                </a:solidFill>
                <a:latin typeface="Verdana"/>
                <a:cs typeface="Verdana"/>
              </a:rPr>
              <a:t>11%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10%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10%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6" name="object 46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255000" y="4737100"/>
            <a:ext cx="419100" cy="228600"/>
          </a:xfrm>
          <a:prstGeom prst="rect">
            <a:avLst/>
          </a:prstGeom>
        </p:spPr>
      </p:pic>
      <p:sp>
        <p:nvSpPr>
          <p:cNvPr id="47" name="object 47" descr=""/>
          <p:cNvSpPr txBox="1"/>
          <p:nvPr/>
        </p:nvSpPr>
        <p:spPr>
          <a:xfrm>
            <a:off x="8267700" y="4686300"/>
            <a:ext cx="4044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90">
                <a:solidFill>
                  <a:srgbClr val="FFFFFF"/>
                </a:solidFill>
                <a:latin typeface="Verdana"/>
                <a:cs typeface="Verdana"/>
              </a:rPr>
              <a:t>13%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8" name="object 48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496300" y="4356100"/>
            <a:ext cx="431800" cy="228600"/>
          </a:xfrm>
          <a:prstGeom prst="rect">
            <a:avLst/>
          </a:prstGeom>
        </p:spPr>
      </p:pic>
      <p:sp>
        <p:nvSpPr>
          <p:cNvPr id="49" name="object 49" descr=""/>
          <p:cNvSpPr txBox="1"/>
          <p:nvPr/>
        </p:nvSpPr>
        <p:spPr>
          <a:xfrm>
            <a:off x="8509000" y="4305300"/>
            <a:ext cx="4171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4">
                <a:solidFill>
                  <a:srgbClr val="FFFFFF"/>
                </a:solidFill>
                <a:latin typeface="Verdana"/>
                <a:cs typeface="Verdana"/>
              </a:rPr>
              <a:t>14%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0" name="object 50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994900" y="3975100"/>
            <a:ext cx="419100" cy="228600"/>
          </a:xfrm>
          <a:prstGeom prst="rect">
            <a:avLst/>
          </a:prstGeom>
        </p:spPr>
      </p:pic>
      <p:sp>
        <p:nvSpPr>
          <p:cNvPr id="51" name="object 51" descr=""/>
          <p:cNvSpPr txBox="1"/>
          <p:nvPr/>
        </p:nvSpPr>
        <p:spPr>
          <a:xfrm>
            <a:off x="10007600" y="3924300"/>
            <a:ext cx="4032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90">
                <a:solidFill>
                  <a:srgbClr val="FFFFFF"/>
                </a:solidFill>
                <a:latin typeface="Verdana"/>
                <a:cs typeface="Verdana"/>
              </a:rPr>
              <a:t>21%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100" y="2006599"/>
              <a:ext cx="10502900" cy="762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" y="2514599"/>
              <a:ext cx="9740900" cy="50800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660400" y="2032000"/>
            <a:ext cx="10199370" cy="9956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40"/>
              </a:spcBef>
            </a:pPr>
            <a:r>
              <a:rPr dirty="0" sz="3200" spc="110" b="1">
                <a:solidFill>
                  <a:srgbClr val="00ADFF"/>
                </a:solidFill>
                <a:latin typeface="Arial"/>
                <a:cs typeface="Arial"/>
              </a:rPr>
              <a:t>Clubs/Organizations</a:t>
            </a:r>
            <a:r>
              <a:rPr dirty="0" sz="3200" spc="9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200" spc="229" b="1">
                <a:solidFill>
                  <a:srgbClr val="00ADFF"/>
                </a:solidFill>
                <a:latin typeface="Arial"/>
                <a:cs typeface="Arial"/>
              </a:rPr>
              <a:t>-</a:t>
            </a:r>
            <a:r>
              <a:rPr dirty="0" sz="3200" spc="100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200" spc="135" b="1">
                <a:solidFill>
                  <a:srgbClr val="00ADFF"/>
                </a:solidFill>
                <a:latin typeface="Arial"/>
                <a:cs typeface="Arial"/>
              </a:rPr>
              <a:t>Are</a:t>
            </a:r>
            <a:r>
              <a:rPr dirty="0" sz="3200" spc="100" b="1">
                <a:solidFill>
                  <a:srgbClr val="00ADFF"/>
                </a:solidFill>
                <a:latin typeface="Arial"/>
                <a:cs typeface="Arial"/>
              </a:rPr>
              <a:t> There </a:t>
            </a:r>
            <a:r>
              <a:rPr dirty="0" sz="3200" spc="75" b="1">
                <a:solidFill>
                  <a:srgbClr val="00ADFF"/>
                </a:solidFill>
                <a:latin typeface="Arial"/>
                <a:cs typeface="Arial"/>
              </a:rPr>
              <a:t>Enough</a:t>
            </a:r>
            <a:r>
              <a:rPr dirty="0" sz="3200" spc="100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200" spc="110" b="1">
                <a:solidFill>
                  <a:srgbClr val="00ADFF"/>
                </a:solidFill>
                <a:latin typeface="Arial"/>
                <a:cs typeface="Arial"/>
              </a:rPr>
              <a:t>Support </a:t>
            </a:r>
            <a:r>
              <a:rPr dirty="0" sz="3200" b="1">
                <a:solidFill>
                  <a:srgbClr val="00ADFF"/>
                </a:solidFill>
                <a:latin typeface="Arial"/>
                <a:cs typeface="Arial"/>
              </a:rPr>
              <a:t>Mechanisms</a:t>
            </a:r>
            <a:r>
              <a:rPr dirty="0" sz="3200" spc="16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200" spc="125" b="1">
                <a:solidFill>
                  <a:srgbClr val="00ADFF"/>
                </a:solidFill>
                <a:latin typeface="Arial"/>
                <a:cs typeface="Arial"/>
              </a:rPr>
              <a:t>for</a:t>
            </a:r>
            <a:r>
              <a:rPr dirty="0" sz="3200" spc="170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200" spc="85" b="1">
                <a:solidFill>
                  <a:srgbClr val="00ADFF"/>
                </a:solidFill>
                <a:latin typeface="Arial"/>
                <a:cs typeface="Arial"/>
              </a:rPr>
              <a:t>Culturally</a:t>
            </a:r>
            <a:r>
              <a:rPr dirty="0" sz="3200" spc="170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200" spc="180" b="1">
                <a:solidFill>
                  <a:srgbClr val="00ADFF"/>
                </a:solidFill>
                <a:latin typeface="Arial"/>
                <a:cs typeface="Arial"/>
              </a:rPr>
              <a:t>Di</a:t>
            </a:r>
            <a:r>
              <a:rPr dirty="0" sz="3200" spc="180" b="1">
                <a:solidFill>
                  <a:srgbClr val="00ADFF"/>
                </a:solidFill>
                <a:latin typeface="Calibri"/>
                <a:cs typeface="Calibri"/>
              </a:rPr>
              <a:t>ﬀ</a:t>
            </a:r>
            <a:r>
              <a:rPr dirty="0" sz="3200" spc="180" b="1">
                <a:solidFill>
                  <a:srgbClr val="00ADFF"/>
                </a:solidFill>
                <a:latin typeface="Arial"/>
                <a:cs typeface="Arial"/>
              </a:rPr>
              <a:t>erent</a:t>
            </a:r>
            <a:r>
              <a:rPr dirty="0" sz="3200" spc="170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00ADFF"/>
                </a:solidFill>
                <a:latin typeface="Arial"/>
                <a:cs typeface="Arial"/>
              </a:rPr>
              <a:t>Students?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06900" y="3492500"/>
            <a:ext cx="61639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72080" algn="l"/>
              </a:tabLst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Clubs/Organizations</a:t>
            </a:r>
            <a:r>
              <a:rPr dirty="0" sz="1800" spc="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	Primary</a:t>
            </a:r>
            <a:r>
              <a:rPr dirty="0" sz="18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Definition</a:t>
            </a:r>
            <a:r>
              <a:rPr dirty="0" sz="18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8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1144250" y="3987799"/>
            <a:ext cx="0" cy="4559300"/>
          </a:xfrm>
          <a:custGeom>
            <a:avLst/>
            <a:gdLst/>
            <a:ahLst/>
            <a:cxnLst/>
            <a:rect l="l" t="t" r="r" b="b"/>
            <a:pathLst>
              <a:path w="0" h="4559300">
                <a:moveTo>
                  <a:pt x="0" y="0"/>
                </a:moveTo>
                <a:lnTo>
                  <a:pt x="0" y="455930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3835400" y="3981449"/>
            <a:ext cx="6350000" cy="4565650"/>
            <a:chOff x="3835400" y="3981449"/>
            <a:chExt cx="6350000" cy="4565650"/>
          </a:xfrm>
        </p:grpSpPr>
        <p:sp>
          <p:nvSpPr>
            <p:cNvPr id="9" name="object 9" descr=""/>
            <p:cNvSpPr/>
            <p:nvPr/>
          </p:nvSpPr>
          <p:spPr>
            <a:xfrm>
              <a:off x="5670550" y="3987799"/>
              <a:ext cx="3644900" cy="4559300"/>
            </a:xfrm>
            <a:custGeom>
              <a:avLst/>
              <a:gdLst/>
              <a:ahLst/>
              <a:cxnLst/>
              <a:rect l="l" t="t" r="r" b="b"/>
              <a:pathLst>
                <a:path w="3644900" h="4559300">
                  <a:moveTo>
                    <a:pt x="0" y="1104900"/>
                  </a:moveTo>
                  <a:lnTo>
                    <a:pt x="0" y="4559300"/>
                  </a:lnTo>
                </a:path>
                <a:path w="3644900" h="4559300">
                  <a:moveTo>
                    <a:pt x="0" y="723900"/>
                  </a:moveTo>
                  <a:lnTo>
                    <a:pt x="0" y="812800"/>
                  </a:lnTo>
                </a:path>
                <a:path w="3644900" h="4559300">
                  <a:moveTo>
                    <a:pt x="0" y="342900"/>
                  </a:moveTo>
                  <a:lnTo>
                    <a:pt x="0" y="431800"/>
                  </a:lnTo>
                </a:path>
                <a:path w="3644900" h="4559300">
                  <a:moveTo>
                    <a:pt x="0" y="0"/>
                  </a:moveTo>
                  <a:lnTo>
                    <a:pt x="0" y="50800"/>
                  </a:lnTo>
                </a:path>
                <a:path w="3644900" h="4559300">
                  <a:moveTo>
                    <a:pt x="1828800" y="342900"/>
                  </a:moveTo>
                  <a:lnTo>
                    <a:pt x="1828800" y="431800"/>
                  </a:lnTo>
                </a:path>
                <a:path w="3644900" h="4559300">
                  <a:moveTo>
                    <a:pt x="1828800" y="0"/>
                  </a:moveTo>
                  <a:lnTo>
                    <a:pt x="1828800" y="50800"/>
                  </a:lnTo>
                </a:path>
                <a:path w="3644900" h="4559300">
                  <a:moveTo>
                    <a:pt x="1828800" y="723900"/>
                  </a:moveTo>
                  <a:lnTo>
                    <a:pt x="1828800" y="4559300"/>
                  </a:lnTo>
                </a:path>
                <a:path w="3644900" h="4559300">
                  <a:moveTo>
                    <a:pt x="3644899" y="342900"/>
                  </a:moveTo>
                  <a:lnTo>
                    <a:pt x="3644899" y="4559300"/>
                  </a:lnTo>
                </a:path>
                <a:path w="3644900" h="4559300">
                  <a:moveTo>
                    <a:pt x="3644899" y="0"/>
                  </a:moveTo>
                  <a:lnTo>
                    <a:pt x="3644899" y="50800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841750" y="3981449"/>
              <a:ext cx="0" cy="4559300"/>
            </a:xfrm>
            <a:custGeom>
              <a:avLst/>
              <a:gdLst/>
              <a:ahLst/>
              <a:cxnLst/>
              <a:rect l="l" t="t" r="r" b="b"/>
              <a:pathLst>
                <a:path w="0" h="4559300">
                  <a:moveTo>
                    <a:pt x="0" y="45593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8099" y="4038600"/>
              <a:ext cx="5841999" cy="29209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8100" y="4419600"/>
              <a:ext cx="3695699" cy="29209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8100" y="4800600"/>
              <a:ext cx="3505199" cy="29209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48099" y="5168900"/>
              <a:ext cx="1168399" cy="29209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48099" y="5549900"/>
              <a:ext cx="1028699" cy="29209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48100" y="5930900"/>
              <a:ext cx="838199" cy="29209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48099" y="6311900"/>
              <a:ext cx="584199" cy="29209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48100" y="6680200"/>
              <a:ext cx="520699" cy="29209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48099" y="7061200"/>
              <a:ext cx="444499" cy="29209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48100" y="7442200"/>
              <a:ext cx="380999" cy="29209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48099" y="7823200"/>
              <a:ext cx="190499" cy="29209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60800" y="8242300"/>
              <a:ext cx="368300" cy="22860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51300" y="7861300"/>
              <a:ext cx="304800" cy="22860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54500" y="7480300"/>
              <a:ext cx="342900" cy="22860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18000" y="7099300"/>
              <a:ext cx="342900" cy="22860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81500" y="6731000"/>
              <a:ext cx="342900" cy="22860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45000" y="6350000"/>
              <a:ext cx="342900" cy="22860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11700" y="5969000"/>
              <a:ext cx="342900" cy="22860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02200" y="5588000"/>
              <a:ext cx="355600" cy="22860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29200" y="5219700"/>
              <a:ext cx="355600" cy="22860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66000" y="4838700"/>
              <a:ext cx="431800" cy="22860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69200" y="4457700"/>
              <a:ext cx="495300" cy="22860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715500" y="4076700"/>
              <a:ext cx="469900" cy="228600"/>
            </a:xfrm>
            <a:prstGeom prst="rect">
              <a:avLst/>
            </a:prstGeom>
          </p:spPr>
        </p:pic>
      </p:grpSp>
      <p:graphicFrame>
        <p:nvGraphicFramePr>
          <p:cNvPr id="34" name="object 34" descr=""/>
          <p:cNvGraphicFramePr>
            <a:graphicFrameLocks noGrp="1"/>
          </p:cNvGraphicFramePr>
          <p:nvPr/>
        </p:nvGraphicFramePr>
        <p:xfrm>
          <a:off x="1009650" y="3981449"/>
          <a:ext cx="10478770" cy="4848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0810"/>
                <a:gridCol w="1731010"/>
                <a:gridCol w="1165225"/>
                <a:gridCol w="1984375"/>
                <a:gridCol w="1073784"/>
                <a:gridCol w="902970"/>
                <a:gridCol w="875665"/>
              </a:tblGrid>
              <a:tr h="375920">
                <a:tc>
                  <a:txBody>
                    <a:bodyPr/>
                    <a:lstStyle/>
                    <a:p>
                      <a:pPr algn="r" marR="571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International/Global</a:t>
                      </a:r>
                      <a:r>
                        <a:rPr dirty="0" sz="1500" spc="-8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(90)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571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32%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571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81000">
                <a:tc>
                  <a:txBody>
                    <a:bodyPr/>
                    <a:lstStyle/>
                    <a:p>
                      <a:pPr algn="r" marR="571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Race/Ethnicity</a:t>
                      </a:r>
                      <a:r>
                        <a:rPr dirty="0" sz="1500" spc="21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(57)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615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20%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615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81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Religion</a:t>
                      </a:r>
                      <a:r>
                        <a:rPr dirty="0" sz="1500" spc="9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(54)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615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19%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615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7465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Gender</a:t>
                      </a:r>
                      <a:r>
                        <a:rPr dirty="0" sz="1500" spc="-3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(18)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61594"/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6%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615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74650">
                <a:tc>
                  <a:txBody>
                    <a:bodyPr/>
                    <a:lstStyle/>
                    <a:p>
                      <a:pPr algn="r" marR="3492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Political</a:t>
                      </a:r>
                      <a:r>
                        <a:rPr dirty="0" sz="1500" spc="1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Ideology</a:t>
                      </a:r>
                      <a:r>
                        <a:rPr dirty="0" sz="1500" spc="1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(16)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67945"/>
                </a:tc>
                <a:tc>
                  <a:txBody>
                    <a:bodyPr/>
                    <a:lstStyle/>
                    <a:p>
                      <a:pPr algn="r" marR="18224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6%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81000">
                <a:tc>
                  <a:txBody>
                    <a:bodyPr/>
                    <a:lstStyle/>
                    <a:p>
                      <a:pPr algn="r" marR="698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Nationality</a:t>
                      </a:r>
                      <a:r>
                        <a:rPr dirty="0" sz="1500" spc="7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(13)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74295"/>
                </a:tc>
                <a:tc>
                  <a:txBody>
                    <a:bodyPr/>
                    <a:lstStyle/>
                    <a:p>
                      <a:pPr marL="10439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615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81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Language</a:t>
                      </a:r>
                      <a:r>
                        <a:rPr dirty="0" sz="1500" spc="6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(9)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74295"/>
                </a:tc>
                <a:tc>
                  <a:txBody>
                    <a:bodyPr/>
                    <a:lstStyle/>
                    <a:p>
                      <a:pPr algn="ctr" marL="12255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615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74650">
                <a:tc>
                  <a:txBody>
                    <a:bodyPr/>
                    <a:lstStyle/>
                    <a:p>
                      <a:pPr algn="r" marR="508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Broad</a:t>
                      </a:r>
                      <a:r>
                        <a:rPr dirty="0" sz="1500" spc="1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Culture/Diversity</a:t>
                      </a:r>
                      <a:r>
                        <a:rPr dirty="0" sz="1500" spc="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(8)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742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615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7909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Socioeconomic</a:t>
                      </a:r>
                      <a:r>
                        <a:rPr dirty="0" sz="1500" spc="9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Status</a:t>
                      </a:r>
                      <a:r>
                        <a:rPr dirty="0" sz="1500" spc="9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(7)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80645"/>
                </a:tc>
                <a:tc>
                  <a:txBody>
                    <a:bodyPr/>
                    <a:lstStyle/>
                    <a:p>
                      <a:pPr algn="ctr" marR="12446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81000">
                <a:tc>
                  <a:txBody>
                    <a:bodyPr/>
                    <a:lstStyle/>
                    <a:p>
                      <a:pPr algn="r" marR="254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Disability</a:t>
                      </a:r>
                      <a:r>
                        <a:rPr dirty="0" sz="1500" spc="5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(6)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82550"/>
                </a:tc>
                <a:tc>
                  <a:txBody>
                    <a:bodyPr/>
                    <a:lstStyle/>
                    <a:p>
                      <a:pPr algn="ctr" marR="25146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571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75920">
                <a:tc>
                  <a:txBody>
                    <a:bodyPr/>
                    <a:lstStyle/>
                    <a:p>
                      <a:pPr algn="r" marR="127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Active</a:t>
                      </a:r>
                      <a:r>
                        <a:rPr dirty="0" sz="1500" spc="3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Duty/Veterans</a:t>
                      </a:r>
                      <a:r>
                        <a:rPr dirty="0" sz="1500" spc="3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(3)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69850"/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600" spc="-409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571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7465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500" spc="6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All</a:t>
                      </a:r>
                      <a:r>
                        <a:rPr dirty="0" sz="1500" spc="-7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Intersectionalities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74295"/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615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14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10%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algn="ctr" marR="1289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20%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30%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544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40%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55244"/>
                </a:tc>
              </a:tr>
            </a:tbl>
          </a:graphicData>
        </a:graphic>
      </p:graphicFrame>
      <p:grpSp>
        <p:nvGrpSpPr>
          <p:cNvPr id="35" name="object 35" descr=""/>
          <p:cNvGrpSpPr/>
          <p:nvPr/>
        </p:nvGrpSpPr>
        <p:grpSpPr>
          <a:xfrm>
            <a:off x="5727700" y="508000"/>
            <a:ext cx="6731000" cy="1473200"/>
            <a:chOff x="5727700" y="508000"/>
            <a:chExt cx="6731000" cy="1473200"/>
          </a:xfrm>
        </p:grpSpPr>
        <p:pic>
          <p:nvPicPr>
            <p:cNvPr id="36" name="object 3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27700" y="508000"/>
              <a:ext cx="6731000" cy="91440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626600" y="1066800"/>
              <a:ext cx="2806700" cy="914400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5055"/>
              </a:lnSpc>
              <a:spcBef>
                <a:spcPts val="100"/>
              </a:spcBef>
            </a:pPr>
            <a:r>
              <a:rPr dirty="0" spc="-10"/>
              <a:t>Identify</a:t>
            </a:r>
            <a:r>
              <a:rPr dirty="0" spc="-305"/>
              <a:t> </a:t>
            </a:r>
            <a:r>
              <a:rPr dirty="0"/>
              <a:t>the</a:t>
            </a:r>
            <a:r>
              <a:rPr dirty="0" spc="-305"/>
              <a:t> </a:t>
            </a:r>
            <a:r>
              <a:rPr dirty="0" spc="-10"/>
              <a:t>Diversity</a:t>
            </a:r>
          </a:p>
          <a:p>
            <a:pPr algn="r" marR="5080">
              <a:lnSpc>
                <a:spcPts val="5055"/>
              </a:lnSpc>
            </a:pPr>
            <a:r>
              <a:rPr dirty="0" spc="95"/>
              <a:t>Endgoal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800" y="2006599"/>
              <a:ext cx="11874500" cy="6985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800" y="2438399"/>
              <a:ext cx="9207500" cy="67310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660400" y="2044700"/>
            <a:ext cx="11567160" cy="1704339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3200"/>
              </a:lnSpc>
              <a:spcBef>
                <a:spcPts val="240"/>
              </a:spcBef>
            </a:pPr>
            <a:r>
              <a:rPr dirty="0" sz="2700" spc="114" b="1">
                <a:solidFill>
                  <a:srgbClr val="00ADFF"/>
                </a:solidFill>
                <a:latin typeface="Arial"/>
                <a:cs typeface="Arial"/>
              </a:rPr>
              <a:t>Identity-</a:t>
            </a:r>
            <a:r>
              <a:rPr dirty="0" sz="2700" spc="80" b="1">
                <a:solidFill>
                  <a:srgbClr val="00ADFF"/>
                </a:solidFill>
                <a:latin typeface="Arial"/>
                <a:cs typeface="Arial"/>
              </a:rPr>
              <a:t>Based</a:t>
            </a:r>
            <a:r>
              <a:rPr dirty="0" sz="2700" spc="140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2700" spc="90" b="1">
                <a:solidFill>
                  <a:srgbClr val="00ADFF"/>
                </a:solidFill>
                <a:latin typeface="Arial"/>
                <a:cs typeface="Arial"/>
              </a:rPr>
              <a:t>Clubs/Organizations</a:t>
            </a:r>
            <a:r>
              <a:rPr dirty="0" sz="2700" spc="14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2700" spc="140" b="1">
                <a:solidFill>
                  <a:srgbClr val="00ADFF"/>
                </a:solidFill>
                <a:latin typeface="Arial"/>
                <a:cs typeface="Arial"/>
              </a:rPr>
              <a:t>=</a:t>
            </a:r>
            <a:r>
              <a:rPr dirty="0" sz="2700" spc="14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2700" spc="80" b="1">
                <a:solidFill>
                  <a:srgbClr val="00ADFF"/>
                </a:solidFill>
                <a:latin typeface="Arial"/>
                <a:cs typeface="Arial"/>
              </a:rPr>
              <a:t>Leverage</a:t>
            </a:r>
            <a:r>
              <a:rPr dirty="0" sz="2700" spc="14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2700" spc="50" b="1">
                <a:solidFill>
                  <a:srgbClr val="00ADFF"/>
                </a:solidFill>
                <a:latin typeface="Arial"/>
                <a:cs typeface="Arial"/>
              </a:rPr>
              <a:t>These</a:t>
            </a:r>
            <a:r>
              <a:rPr dirty="0" sz="2700" spc="14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00ADFF"/>
                </a:solidFill>
                <a:latin typeface="Arial"/>
                <a:cs typeface="Arial"/>
              </a:rPr>
              <a:t>Vehicles</a:t>
            </a:r>
            <a:r>
              <a:rPr dirty="0" sz="2700" spc="14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2700" spc="75" b="1">
                <a:solidFill>
                  <a:srgbClr val="00ADFF"/>
                </a:solidFill>
                <a:latin typeface="Arial"/>
                <a:cs typeface="Arial"/>
              </a:rPr>
              <a:t>for </a:t>
            </a:r>
            <a:r>
              <a:rPr dirty="0" sz="2700" b="1">
                <a:solidFill>
                  <a:srgbClr val="00ADFF"/>
                </a:solidFill>
                <a:latin typeface="Arial"/>
                <a:cs typeface="Arial"/>
              </a:rPr>
              <a:t>Inclusion,</a:t>
            </a:r>
            <a:r>
              <a:rPr dirty="0" sz="2700" spc="14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2700" spc="80" b="1">
                <a:solidFill>
                  <a:srgbClr val="00ADFF"/>
                </a:solidFill>
                <a:latin typeface="Arial"/>
                <a:cs typeface="Arial"/>
              </a:rPr>
              <a:t>Belonging,</a:t>
            </a:r>
            <a:r>
              <a:rPr dirty="0" sz="2700" spc="14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2700" spc="70" b="1">
                <a:solidFill>
                  <a:srgbClr val="00ADFF"/>
                </a:solidFill>
                <a:latin typeface="Arial"/>
                <a:cs typeface="Arial"/>
              </a:rPr>
              <a:t>Climate;</a:t>
            </a:r>
            <a:r>
              <a:rPr dirty="0" sz="2700" spc="14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2700" spc="100" b="1">
                <a:solidFill>
                  <a:srgbClr val="00ADFF"/>
                </a:solidFill>
                <a:latin typeface="Arial"/>
                <a:cs typeface="Arial"/>
              </a:rPr>
              <a:t>More</a:t>
            </a:r>
            <a:r>
              <a:rPr dirty="0" sz="2700" spc="150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2700" spc="80" b="1">
                <a:solidFill>
                  <a:srgbClr val="00ADFF"/>
                </a:solidFill>
                <a:latin typeface="Arial"/>
                <a:cs typeface="Arial"/>
              </a:rPr>
              <a:t>Initiatives</a:t>
            </a:r>
            <a:r>
              <a:rPr dirty="0" sz="2700" spc="14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2700" spc="85" b="1">
                <a:solidFill>
                  <a:srgbClr val="00ADFF"/>
                </a:solidFill>
                <a:latin typeface="Arial"/>
                <a:cs typeface="Arial"/>
              </a:rPr>
              <a:t>Here</a:t>
            </a:r>
            <a:endParaRPr sz="2700">
              <a:latin typeface="Arial"/>
              <a:cs typeface="Arial"/>
            </a:endParaRPr>
          </a:p>
          <a:p>
            <a:pPr marL="6019800" marR="2164715" indent="-2489200">
              <a:lnSpc>
                <a:spcPts val="1900"/>
              </a:lnSpc>
              <a:spcBef>
                <a:spcPts val="2940"/>
              </a:spcBef>
            </a:pP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Identity-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Based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6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Academic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Student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Orgs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Definition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25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708399" y="3922712"/>
            <a:ext cx="6828155" cy="4739005"/>
            <a:chOff x="3708399" y="3922712"/>
            <a:chExt cx="6828155" cy="4739005"/>
          </a:xfrm>
        </p:grpSpPr>
        <p:sp>
          <p:nvSpPr>
            <p:cNvPr id="7" name="object 7" descr=""/>
            <p:cNvSpPr/>
            <p:nvPr/>
          </p:nvSpPr>
          <p:spPr>
            <a:xfrm>
              <a:off x="5416549" y="3924300"/>
              <a:ext cx="3416300" cy="4724400"/>
            </a:xfrm>
            <a:custGeom>
              <a:avLst/>
              <a:gdLst/>
              <a:ahLst/>
              <a:cxnLst/>
              <a:rect l="l" t="t" r="r" b="b"/>
              <a:pathLst>
                <a:path w="3416300" h="4724400">
                  <a:moveTo>
                    <a:pt x="0" y="2730499"/>
                  </a:moveTo>
                  <a:lnTo>
                    <a:pt x="0" y="4724399"/>
                  </a:lnTo>
                </a:path>
                <a:path w="3416300" h="4724400">
                  <a:moveTo>
                    <a:pt x="0" y="1790699"/>
                  </a:moveTo>
                  <a:lnTo>
                    <a:pt x="0" y="2006599"/>
                  </a:lnTo>
                </a:path>
                <a:path w="3416300" h="4724400">
                  <a:moveTo>
                    <a:pt x="0" y="850899"/>
                  </a:moveTo>
                  <a:lnTo>
                    <a:pt x="0" y="1066799"/>
                  </a:lnTo>
                </a:path>
                <a:path w="3416300" h="4724400">
                  <a:moveTo>
                    <a:pt x="0" y="0"/>
                  </a:moveTo>
                  <a:lnTo>
                    <a:pt x="0" y="126999"/>
                  </a:lnTo>
                </a:path>
                <a:path w="3416300" h="4724400">
                  <a:moveTo>
                    <a:pt x="1714500" y="2730499"/>
                  </a:moveTo>
                  <a:lnTo>
                    <a:pt x="1714500" y="4724399"/>
                  </a:lnTo>
                </a:path>
                <a:path w="3416300" h="4724400">
                  <a:moveTo>
                    <a:pt x="1714500" y="1790699"/>
                  </a:moveTo>
                  <a:lnTo>
                    <a:pt x="1714500" y="2006599"/>
                  </a:lnTo>
                </a:path>
                <a:path w="3416300" h="4724400">
                  <a:moveTo>
                    <a:pt x="1714500" y="850899"/>
                  </a:moveTo>
                  <a:lnTo>
                    <a:pt x="1714500" y="1066799"/>
                  </a:lnTo>
                </a:path>
                <a:path w="3416300" h="4724400">
                  <a:moveTo>
                    <a:pt x="1714500" y="0"/>
                  </a:moveTo>
                  <a:lnTo>
                    <a:pt x="1714500" y="126999"/>
                  </a:lnTo>
                </a:path>
                <a:path w="3416300" h="4724400">
                  <a:moveTo>
                    <a:pt x="3416299" y="2730499"/>
                  </a:moveTo>
                  <a:lnTo>
                    <a:pt x="3416299" y="4724399"/>
                  </a:lnTo>
                </a:path>
                <a:path w="3416300" h="4724400">
                  <a:moveTo>
                    <a:pt x="3416299" y="1790699"/>
                  </a:moveTo>
                  <a:lnTo>
                    <a:pt x="3416299" y="2006599"/>
                  </a:lnTo>
                </a:path>
                <a:path w="3416300" h="4724400">
                  <a:moveTo>
                    <a:pt x="3416299" y="850899"/>
                  </a:moveTo>
                  <a:lnTo>
                    <a:pt x="3416299" y="1066799"/>
                  </a:lnTo>
                </a:path>
                <a:path w="3416300" h="4724400">
                  <a:moveTo>
                    <a:pt x="3416299" y="0"/>
                  </a:moveTo>
                  <a:lnTo>
                    <a:pt x="3416299" y="126999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534649" y="3924300"/>
              <a:ext cx="0" cy="4724400"/>
            </a:xfrm>
            <a:custGeom>
              <a:avLst/>
              <a:gdLst/>
              <a:ahLst/>
              <a:cxnLst/>
              <a:rect l="l" t="t" r="r" b="b"/>
              <a:pathLst>
                <a:path w="0" h="4724400">
                  <a:moveTo>
                    <a:pt x="0" y="0"/>
                  </a:moveTo>
                  <a:lnTo>
                    <a:pt x="0" y="4724399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714749" y="3930650"/>
              <a:ext cx="0" cy="4724400"/>
            </a:xfrm>
            <a:custGeom>
              <a:avLst/>
              <a:gdLst/>
              <a:ahLst/>
              <a:cxnLst/>
              <a:rect l="l" t="t" r="r" b="b"/>
              <a:pathLst>
                <a:path w="0" h="4724400">
                  <a:moveTo>
                    <a:pt x="0" y="47243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625600" y="4254500"/>
            <a:ext cx="19272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Race/Ethnicity</a:t>
            </a:r>
            <a:r>
              <a:rPr dirty="0" sz="1500" spc="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Verdana"/>
                <a:cs typeface="Verdana"/>
              </a:rPr>
              <a:t>(20)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400300" y="5194300"/>
            <a:ext cx="11550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Gender</a:t>
            </a:r>
            <a:r>
              <a:rPr dirty="0" sz="15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75">
                <a:solidFill>
                  <a:srgbClr val="FFFFFF"/>
                </a:solidFill>
                <a:latin typeface="Verdana"/>
                <a:cs typeface="Verdana"/>
              </a:rPr>
              <a:t>(19)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397000" y="6146800"/>
            <a:ext cx="21583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Intersectionalities</a:t>
            </a:r>
            <a:r>
              <a:rPr dirty="0" sz="15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55">
                <a:solidFill>
                  <a:srgbClr val="FFFFFF"/>
                </a:solidFill>
                <a:latin typeface="Verdana"/>
                <a:cs typeface="Verdana"/>
              </a:rPr>
              <a:t>(19)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57300" y="7086600"/>
            <a:ext cx="230251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International/Global</a:t>
            </a:r>
            <a:r>
              <a:rPr dirty="0" sz="15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Verdana"/>
                <a:cs typeface="Verdana"/>
              </a:rPr>
              <a:t>(3)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460500" y="8026400"/>
            <a:ext cx="210312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solidFill>
                  <a:srgbClr val="FFFFFF"/>
                </a:solidFill>
                <a:latin typeface="Verdana"/>
                <a:cs typeface="Verdana"/>
              </a:rPr>
              <a:t>Sexual 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Orientation</a:t>
            </a:r>
            <a:r>
              <a:rPr dirty="0" sz="15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80">
                <a:solidFill>
                  <a:srgbClr val="FFFFFF"/>
                </a:solidFill>
                <a:latin typeface="Verdana"/>
                <a:cs typeface="Verdana"/>
              </a:rPr>
              <a:t>(1)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556000" y="8674100"/>
            <a:ext cx="32512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85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219700" y="8674100"/>
            <a:ext cx="40068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75">
                <a:solidFill>
                  <a:srgbClr val="FFFFFF"/>
                </a:solidFill>
                <a:latin typeface="Verdana"/>
                <a:cs typeface="Verdana"/>
              </a:rPr>
              <a:t>10%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908800" y="8674100"/>
            <a:ext cx="441959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70">
                <a:solidFill>
                  <a:srgbClr val="FFFFFF"/>
                </a:solidFill>
                <a:latin typeface="Verdana"/>
                <a:cs typeface="Verdana"/>
              </a:rPr>
              <a:t>20%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610600" y="8674100"/>
            <a:ext cx="44323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65">
                <a:solidFill>
                  <a:srgbClr val="FFFFFF"/>
                </a:solidFill>
                <a:latin typeface="Verdana"/>
                <a:cs typeface="Verdana"/>
              </a:rPr>
              <a:t>30%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312400" y="8674100"/>
            <a:ext cx="4552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35">
                <a:solidFill>
                  <a:srgbClr val="FFFFFF"/>
                </a:solidFill>
                <a:latin typeface="Verdana"/>
                <a:cs typeface="Verdana"/>
              </a:rPr>
              <a:t>40%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3721100" y="4051300"/>
            <a:ext cx="5499100" cy="4483100"/>
            <a:chOff x="3721100" y="4051300"/>
            <a:chExt cx="5499100" cy="4483100"/>
          </a:xfrm>
        </p:grpSpPr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1100" y="4051300"/>
              <a:ext cx="5499099" cy="72389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1100" y="4991100"/>
              <a:ext cx="5219699" cy="72389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1100" y="5930900"/>
              <a:ext cx="5219699" cy="72389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21100" y="6870700"/>
              <a:ext cx="825499" cy="72389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21100" y="7810500"/>
              <a:ext cx="266699" cy="72389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13200" y="8064500"/>
              <a:ext cx="317500" cy="203200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4013200" y="8013700"/>
            <a:ext cx="3225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80">
                <a:solidFill>
                  <a:srgbClr val="FFFFFF"/>
                </a:solidFill>
                <a:latin typeface="Verdana"/>
                <a:cs typeface="Verdana"/>
              </a:rPr>
              <a:t>2%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59300" y="7124700"/>
            <a:ext cx="317500" cy="203200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4559300" y="7073900"/>
            <a:ext cx="3251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70">
                <a:solidFill>
                  <a:srgbClr val="FFFFFF"/>
                </a:solidFill>
                <a:latin typeface="Verdana"/>
                <a:cs typeface="Verdana"/>
              </a:rPr>
              <a:t>5%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30" name="object 3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66200" y="6184900"/>
            <a:ext cx="393700" cy="203200"/>
          </a:xfrm>
          <a:prstGeom prst="rect">
            <a:avLst/>
          </a:prstGeom>
        </p:spPr>
      </p:pic>
      <p:sp>
        <p:nvSpPr>
          <p:cNvPr id="31" name="object 31" descr=""/>
          <p:cNvSpPr txBox="1"/>
          <p:nvPr/>
        </p:nvSpPr>
        <p:spPr>
          <a:xfrm>
            <a:off x="8966200" y="6134100"/>
            <a:ext cx="4044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90">
                <a:solidFill>
                  <a:srgbClr val="FFFFFF"/>
                </a:solidFill>
                <a:latin typeface="Verdana"/>
                <a:cs typeface="Verdana"/>
              </a:rPr>
              <a:t>31%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32" name="object 3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66200" y="5245100"/>
            <a:ext cx="393700" cy="203200"/>
          </a:xfrm>
          <a:prstGeom prst="rect">
            <a:avLst/>
          </a:prstGeom>
        </p:spPr>
      </p:pic>
      <p:sp>
        <p:nvSpPr>
          <p:cNvPr id="33" name="object 33" descr=""/>
          <p:cNvSpPr txBox="1"/>
          <p:nvPr/>
        </p:nvSpPr>
        <p:spPr>
          <a:xfrm>
            <a:off x="8966200" y="5194300"/>
            <a:ext cx="4044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90">
                <a:solidFill>
                  <a:srgbClr val="FFFFFF"/>
                </a:solidFill>
                <a:latin typeface="Verdana"/>
                <a:cs typeface="Verdana"/>
              </a:rPr>
              <a:t>31%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34" name="object 3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32900" y="4305300"/>
            <a:ext cx="444500" cy="203200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>
            <a:off x="9232900" y="4254500"/>
            <a:ext cx="44830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30">
                <a:solidFill>
                  <a:srgbClr val="FFFFFF"/>
                </a:solidFill>
                <a:latin typeface="Verdana"/>
                <a:cs typeface="Verdana"/>
              </a:rPr>
              <a:t>32%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5727700" y="508000"/>
            <a:ext cx="6731000" cy="1473200"/>
            <a:chOff x="5727700" y="508000"/>
            <a:chExt cx="6731000" cy="1473200"/>
          </a:xfrm>
        </p:grpSpPr>
        <p:pic>
          <p:nvPicPr>
            <p:cNvPr id="37" name="object 3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27700" y="508000"/>
              <a:ext cx="6731000" cy="91440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6600" y="1066800"/>
              <a:ext cx="2806700" cy="914400"/>
            </a:xfrm>
            <a:prstGeom prst="rect">
              <a:avLst/>
            </a:prstGeom>
          </p:spPr>
        </p:pic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5055"/>
              </a:lnSpc>
              <a:spcBef>
                <a:spcPts val="100"/>
              </a:spcBef>
            </a:pPr>
            <a:r>
              <a:rPr dirty="0" spc="-10"/>
              <a:t>Identify</a:t>
            </a:r>
            <a:r>
              <a:rPr dirty="0" spc="-305"/>
              <a:t> </a:t>
            </a:r>
            <a:r>
              <a:rPr dirty="0"/>
              <a:t>the</a:t>
            </a:r>
            <a:r>
              <a:rPr dirty="0" spc="-305"/>
              <a:t> </a:t>
            </a:r>
            <a:r>
              <a:rPr dirty="0" spc="-10"/>
              <a:t>Diversity</a:t>
            </a:r>
          </a:p>
          <a:p>
            <a:pPr algn="r" marR="5080">
              <a:lnSpc>
                <a:spcPts val="5055"/>
              </a:lnSpc>
            </a:pPr>
            <a:r>
              <a:rPr dirty="0" spc="95"/>
              <a:t>Endgoal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000" y="2374899"/>
              <a:ext cx="444500" cy="4445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000" y="2247899"/>
              <a:ext cx="2971800" cy="635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700" y="2679699"/>
              <a:ext cx="3390900" cy="6350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700" y="3111499"/>
              <a:ext cx="1638300" cy="6350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8000" y="3543300"/>
              <a:ext cx="3403600" cy="6350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5300" y="3975100"/>
              <a:ext cx="3556000" cy="68580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355597" y="2260600"/>
            <a:ext cx="3502660" cy="217932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79400" marR="5080" indent="-266700">
              <a:lnSpc>
                <a:spcPct val="101200"/>
              </a:lnSpc>
              <a:spcBef>
                <a:spcPts val="60"/>
              </a:spcBef>
              <a:buFont typeface="Arial"/>
              <a:buChar char="•"/>
              <a:tabLst>
                <a:tab pos="279400" algn="l"/>
              </a:tabLst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Current</a:t>
            </a:r>
            <a:r>
              <a:rPr dirty="0" sz="280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7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800" spc="7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2800" spc="70">
                <a:solidFill>
                  <a:srgbClr val="FFFFFF"/>
                </a:solidFill>
                <a:latin typeface="Verdana"/>
                <a:cs typeface="Verdana"/>
              </a:rPr>
              <a:t>orts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intended</a:t>
            </a:r>
            <a:r>
              <a:rPr dirty="0" sz="28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80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“all”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but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not </a:t>
            </a:r>
            <a:r>
              <a:rPr dirty="0" sz="2800" spc="45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dirty="0" sz="2800" spc="45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2800" spc="45">
                <a:solidFill>
                  <a:srgbClr val="FFFFFF"/>
                </a:solidFill>
                <a:latin typeface="Verdana"/>
                <a:cs typeface="Verdana"/>
              </a:rPr>
              <a:t>erentiated</a:t>
            </a:r>
            <a:r>
              <a:rPr dirty="0" sz="28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dirty="0" sz="2800" spc="50">
                <a:solidFill>
                  <a:srgbClr val="FFFFFF"/>
                </a:solidFill>
                <a:latin typeface="Verdana"/>
                <a:cs typeface="Verdana"/>
              </a:rPr>
              <a:t>specific</a:t>
            </a:r>
            <a:r>
              <a:rPr dirty="0" sz="28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segments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54000" y="5219700"/>
            <a:ext cx="3302000" cy="1574800"/>
            <a:chOff x="254000" y="5219700"/>
            <a:chExt cx="3302000" cy="1574800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000" y="5372100"/>
              <a:ext cx="444500" cy="4445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0700" y="5219700"/>
              <a:ext cx="2819400" cy="7112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0700" y="5676900"/>
              <a:ext cx="3035300" cy="6858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0700" y="6108700"/>
              <a:ext cx="2844800" cy="685800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355597" y="5257800"/>
            <a:ext cx="3007995" cy="131572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79400" marR="5080" indent="-266700">
              <a:lnSpc>
                <a:spcPct val="101200"/>
              </a:lnSpc>
              <a:spcBef>
                <a:spcPts val="60"/>
              </a:spcBef>
              <a:buFont typeface="Arial"/>
              <a:buChar char="•"/>
              <a:tabLst>
                <a:tab pos="279400" algn="l"/>
              </a:tabLst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Faculty/Sta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Employees</a:t>
            </a:r>
            <a:r>
              <a:rPr dirty="0" sz="28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70">
                <a:solidFill>
                  <a:srgbClr val="FFFFFF"/>
                </a:solidFill>
                <a:latin typeface="Verdana"/>
                <a:cs typeface="Verdana"/>
              </a:rPr>
              <a:t>Not </a:t>
            </a:r>
            <a:r>
              <a:rPr dirty="0" sz="2800" spc="50">
                <a:solidFill>
                  <a:srgbClr val="FFFFFF"/>
                </a:solidFill>
                <a:latin typeface="Verdana"/>
                <a:cs typeface="Verdana"/>
              </a:rPr>
              <a:t>Fully</a:t>
            </a:r>
            <a:r>
              <a:rPr dirty="0" sz="28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Reached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5588000" y="546100"/>
            <a:ext cx="7302500" cy="1282700"/>
            <a:chOff x="5588000" y="546100"/>
            <a:chExt cx="7302500" cy="1282700"/>
          </a:xfrm>
        </p:grpSpPr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8000" y="546100"/>
              <a:ext cx="7302500" cy="74930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45500" y="1003300"/>
              <a:ext cx="4432300" cy="825500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676003" y="514594"/>
            <a:ext cx="7020559" cy="1092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4200"/>
              </a:lnSpc>
              <a:spcBef>
                <a:spcPts val="100"/>
              </a:spcBef>
            </a:pPr>
            <a:r>
              <a:rPr dirty="0" sz="4000"/>
              <a:t>Make</a:t>
            </a:r>
            <a:r>
              <a:rPr dirty="0" sz="4000" spc="-165"/>
              <a:t> </a:t>
            </a:r>
            <a:r>
              <a:rPr dirty="0" sz="4000"/>
              <a:t>Decisions</a:t>
            </a:r>
            <a:r>
              <a:rPr dirty="0" sz="4000" spc="-165"/>
              <a:t> </a:t>
            </a:r>
            <a:r>
              <a:rPr dirty="0" sz="4000" spc="160"/>
              <a:t>About</a:t>
            </a:r>
            <a:r>
              <a:rPr dirty="0" sz="4000" spc="-165"/>
              <a:t> </a:t>
            </a:r>
            <a:r>
              <a:rPr dirty="0" sz="4000" spc="-20"/>
              <a:t>Your</a:t>
            </a:r>
            <a:endParaRPr sz="4000"/>
          </a:p>
          <a:p>
            <a:pPr algn="r" marR="5080">
              <a:lnSpc>
                <a:spcPts val="4200"/>
              </a:lnSpc>
            </a:pPr>
            <a:r>
              <a:rPr dirty="0" sz="4000"/>
              <a:t>Diversity</a:t>
            </a:r>
            <a:r>
              <a:rPr dirty="0" sz="4000" spc="-250"/>
              <a:t> </a:t>
            </a:r>
            <a:r>
              <a:rPr dirty="0" sz="4000" spc="130"/>
              <a:t>E</a:t>
            </a:r>
            <a:r>
              <a:rPr dirty="0" sz="4000" spc="130">
                <a:latin typeface="Calibri"/>
                <a:cs typeface="Calibri"/>
              </a:rPr>
              <a:t>ﬀ</a:t>
            </a:r>
            <a:r>
              <a:rPr dirty="0" sz="4000" spc="130"/>
              <a:t>orts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115300" y="2235200"/>
            <a:ext cx="36614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6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800" spc="6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1800" spc="60">
                <a:solidFill>
                  <a:srgbClr val="FFFFFF"/>
                </a:solidFill>
                <a:latin typeface="Verdana"/>
                <a:cs typeface="Verdana"/>
              </a:rPr>
              <a:t>orts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Target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Population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(All)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8755062" y="2716212"/>
            <a:ext cx="3559175" cy="5006975"/>
            <a:chOff x="8755062" y="2716212"/>
            <a:chExt cx="3559175" cy="5006975"/>
          </a:xfrm>
        </p:grpSpPr>
        <p:sp>
          <p:nvSpPr>
            <p:cNvPr id="22" name="object 22" descr=""/>
            <p:cNvSpPr/>
            <p:nvPr/>
          </p:nvSpPr>
          <p:spPr>
            <a:xfrm>
              <a:off x="8756650" y="2717799"/>
              <a:ext cx="2374900" cy="5003800"/>
            </a:xfrm>
            <a:custGeom>
              <a:avLst/>
              <a:gdLst/>
              <a:ahLst/>
              <a:cxnLst/>
              <a:rect l="l" t="t" r="r" b="b"/>
              <a:pathLst>
                <a:path w="2374900" h="5003800">
                  <a:moveTo>
                    <a:pt x="0" y="495300"/>
                  </a:moveTo>
                  <a:lnTo>
                    <a:pt x="0" y="622300"/>
                  </a:lnTo>
                </a:path>
                <a:path w="2374900" h="5003800">
                  <a:moveTo>
                    <a:pt x="0" y="0"/>
                  </a:moveTo>
                  <a:lnTo>
                    <a:pt x="0" y="76200"/>
                  </a:lnTo>
                </a:path>
                <a:path w="2374900" h="5003800">
                  <a:moveTo>
                    <a:pt x="1193800" y="495300"/>
                  </a:moveTo>
                  <a:lnTo>
                    <a:pt x="1193800" y="5003800"/>
                  </a:lnTo>
                </a:path>
                <a:path w="2374900" h="5003800">
                  <a:moveTo>
                    <a:pt x="1193800" y="0"/>
                  </a:moveTo>
                  <a:lnTo>
                    <a:pt x="1193800" y="76200"/>
                  </a:lnTo>
                </a:path>
                <a:path w="2374900" h="5003800">
                  <a:moveTo>
                    <a:pt x="2374900" y="495300"/>
                  </a:moveTo>
                  <a:lnTo>
                    <a:pt x="2374900" y="5003800"/>
                  </a:lnTo>
                </a:path>
                <a:path w="2374900" h="5003800">
                  <a:moveTo>
                    <a:pt x="2374900" y="0"/>
                  </a:moveTo>
                  <a:lnTo>
                    <a:pt x="2374900" y="76200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2312650" y="2717799"/>
              <a:ext cx="0" cy="5003800"/>
            </a:xfrm>
            <a:custGeom>
              <a:avLst/>
              <a:gdLst/>
              <a:ahLst/>
              <a:cxnLst/>
              <a:rect l="l" t="t" r="r" b="b"/>
              <a:pathLst>
                <a:path w="0" h="5003800">
                  <a:moveTo>
                    <a:pt x="0" y="0"/>
                  </a:moveTo>
                  <a:lnTo>
                    <a:pt x="0" y="5003800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4927600" y="2857500"/>
            <a:ext cx="24993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dirty="0" sz="14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Campus</a:t>
            </a:r>
            <a:r>
              <a:rPr dirty="0" sz="14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Members</a:t>
            </a:r>
            <a:r>
              <a:rPr dirty="0" sz="14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90">
                <a:solidFill>
                  <a:srgbClr val="FFFFFF"/>
                </a:solidFill>
                <a:latin typeface="Verdana"/>
                <a:cs typeface="Verdana"/>
              </a:rPr>
              <a:t>(1134)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416800" y="7734300"/>
            <a:ext cx="32512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85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572500" y="7734300"/>
            <a:ext cx="3816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25">
                <a:solidFill>
                  <a:srgbClr val="FFFFFF"/>
                </a:solidFill>
                <a:latin typeface="Verdana"/>
                <a:cs typeface="Verdana"/>
              </a:rPr>
              <a:t>15%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728200" y="7734300"/>
            <a:ext cx="44323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65">
                <a:solidFill>
                  <a:srgbClr val="FFFFFF"/>
                </a:solidFill>
                <a:latin typeface="Verdana"/>
                <a:cs typeface="Verdana"/>
              </a:rPr>
              <a:t>30%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0909300" y="7734300"/>
            <a:ext cx="4362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85">
                <a:solidFill>
                  <a:srgbClr val="FFFFFF"/>
                </a:solidFill>
                <a:latin typeface="Verdana"/>
                <a:cs typeface="Verdana"/>
              </a:rPr>
              <a:t>45%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2090400" y="7734300"/>
            <a:ext cx="45021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45">
                <a:solidFill>
                  <a:srgbClr val="FFFFFF"/>
                </a:solidFill>
                <a:latin typeface="Verdana"/>
                <a:cs typeface="Verdana"/>
              </a:rPr>
              <a:t>60%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30" name="object 30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94600" y="7353300"/>
            <a:ext cx="317500" cy="177800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94600" y="6794500"/>
            <a:ext cx="317500" cy="177800"/>
          </a:xfrm>
          <a:prstGeom prst="rect">
            <a:avLst/>
          </a:prstGeom>
        </p:spPr>
      </p:pic>
      <p:grpSp>
        <p:nvGrpSpPr>
          <p:cNvPr id="32" name="object 32" descr=""/>
          <p:cNvGrpSpPr/>
          <p:nvPr/>
        </p:nvGrpSpPr>
        <p:grpSpPr>
          <a:xfrm>
            <a:off x="7581900" y="6108700"/>
            <a:ext cx="317500" cy="431800"/>
            <a:chOff x="7581900" y="6108700"/>
            <a:chExt cx="317500" cy="431800"/>
          </a:xfrm>
        </p:grpSpPr>
        <p:pic>
          <p:nvPicPr>
            <p:cNvPr id="33" name="object 3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81900" y="6108700"/>
              <a:ext cx="50799" cy="431799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45399" y="6235700"/>
              <a:ext cx="254000" cy="177800"/>
            </a:xfrm>
            <a:prstGeom prst="rect">
              <a:avLst/>
            </a:prstGeom>
          </p:spPr>
        </p:pic>
      </p:grpSp>
      <p:grpSp>
        <p:nvGrpSpPr>
          <p:cNvPr id="35" name="object 35" descr=""/>
          <p:cNvGrpSpPr/>
          <p:nvPr/>
        </p:nvGrpSpPr>
        <p:grpSpPr>
          <a:xfrm>
            <a:off x="7581899" y="5562600"/>
            <a:ext cx="355600" cy="419100"/>
            <a:chOff x="7581899" y="5562600"/>
            <a:chExt cx="355600" cy="419100"/>
          </a:xfrm>
        </p:grpSpPr>
        <p:pic>
          <p:nvPicPr>
            <p:cNvPr id="36" name="object 3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81899" y="5562600"/>
              <a:ext cx="76199" cy="41909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83499" y="5689599"/>
              <a:ext cx="254000" cy="177800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7581900" y="5003800"/>
            <a:ext cx="520700" cy="431800"/>
            <a:chOff x="7581900" y="5003800"/>
            <a:chExt cx="520700" cy="431800"/>
          </a:xfrm>
        </p:grpSpPr>
        <p:pic>
          <p:nvPicPr>
            <p:cNvPr id="39" name="object 3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81900" y="5003800"/>
              <a:ext cx="190499" cy="431799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97799" y="5130799"/>
              <a:ext cx="304800" cy="177800"/>
            </a:xfrm>
            <a:prstGeom prst="rect">
              <a:avLst/>
            </a:prstGeom>
          </p:spPr>
        </p:pic>
      </p:grpSp>
      <p:grpSp>
        <p:nvGrpSpPr>
          <p:cNvPr id="41" name="object 41" descr=""/>
          <p:cNvGrpSpPr/>
          <p:nvPr/>
        </p:nvGrpSpPr>
        <p:grpSpPr>
          <a:xfrm>
            <a:off x="7581900" y="4457700"/>
            <a:ext cx="711200" cy="419100"/>
            <a:chOff x="7581900" y="4457700"/>
            <a:chExt cx="711200" cy="419100"/>
          </a:xfrm>
        </p:grpSpPr>
        <p:pic>
          <p:nvPicPr>
            <p:cNvPr id="42" name="object 4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81900" y="4457700"/>
              <a:ext cx="380999" cy="419099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88300" y="4584700"/>
              <a:ext cx="304800" cy="177800"/>
            </a:xfrm>
            <a:prstGeom prst="rect">
              <a:avLst/>
            </a:prstGeom>
          </p:spPr>
        </p:pic>
      </p:grpSp>
      <p:grpSp>
        <p:nvGrpSpPr>
          <p:cNvPr id="44" name="object 44" descr=""/>
          <p:cNvGrpSpPr/>
          <p:nvPr/>
        </p:nvGrpSpPr>
        <p:grpSpPr>
          <a:xfrm>
            <a:off x="7581900" y="3898900"/>
            <a:ext cx="1181100" cy="419100"/>
            <a:chOff x="7581900" y="3898900"/>
            <a:chExt cx="1181100" cy="419100"/>
          </a:xfrm>
        </p:grpSpPr>
        <p:pic>
          <p:nvPicPr>
            <p:cNvPr id="45" name="object 4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81900" y="3898900"/>
              <a:ext cx="761999" cy="419099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369300" y="4025899"/>
              <a:ext cx="393700" cy="177800"/>
            </a:xfrm>
            <a:prstGeom prst="rect">
              <a:avLst/>
            </a:prstGeom>
          </p:spPr>
        </p:pic>
      </p:grpSp>
      <p:grpSp>
        <p:nvGrpSpPr>
          <p:cNvPr id="47" name="object 47" descr=""/>
          <p:cNvGrpSpPr/>
          <p:nvPr/>
        </p:nvGrpSpPr>
        <p:grpSpPr>
          <a:xfrm>
            <a:off x="7581900" y="3340099"/>
            <a:ext cx="2273300" cy="431800"/>
            <a:chOff x="7581900" y="3340099"/>
            <a:chExt cx="2273300" cy="431800"/>
          </a:xfrm>
        </p:grpSpPr>
        <p:pic>
          <p:nvPicPr>
            <p:cNvPr id="48" name="object 4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81900" y="3340099"/>
              <a:ext cx="1841499" cy="431799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436100" y="3479799"/>
              <a:ext cx="419100" cy="177800"/>
            </a:xfrm>
            <a:prstGeom prst="rect">
              <a:avLst/>
            </a:prstGeom>
          </p:spPr>
        </p:pic>
      </p:grpSp>
      <p:graphicFrame>
        <p:nvGraphicFramePr>
          <p:cNvPr id="50" name="object 50" descr=""/>
          <p:cNvGraphicFramePr>
            <a:graphicFrameLocks noGrp="1"/>
          </p:cNvGraphicFramePr>
          <p:nvPr/>
        </p:nvGraphicFramePr>
        <p:xfrm>
          <a:off x="4070350" y="3262185"/>
          <a:ext cx="5892165" cy="4451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756285"/>
                <a:gridCol w="434975"/>
                <a:gridCol w="1119505"/>
              </a:tblGrid>
              <a:tr h="509270">
                <a:tc>
                  <a:txBody>
                    <a:bodyPr/>
                    <a:lstStyle/>
                    <a:p>
                      <a:pPr algn="r" marR="15303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400" spc="5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All</a:t>
                      </a:r>
                      <a:r>
                        <a:rPr dirty="0" sz="1400" spc="-8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Students</a:t>
                      </a:r>
                      <a:r>
                        <a:rPr dirty="0" sz="1400" spc="-8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(459)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16637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151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500" spc="-7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23%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166370"/>
                </a:tc>
              </a:tr>
              <a:tr h="603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r" marR="155575">
                        <a:lnSpc>
                          <a:spcPct val="10000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Undergraduate</a:t>
                      </a:r>
                      <a:r>
                        <a:rPr dirty="0" sz="1400" spc="-9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Students</a:t>
                      </a:r>
                      <a:r>
                        <a:rPr dirty="0" sz="1400" spc="-9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(191)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1143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dirty="0" sz="1500" spc="-18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10%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203200"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8B8B8"/>
                      </a:solidFill>
                      <a:prstDash val="solid"/>
                    </a:ln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r" marR="154305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Graduate</a:t>
                      </a:r>
                      <a:r>
                        <a:rPr dirty="0" sz="1400" spc="-8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Students</a:t>
                      </a:r>
                      <a:r>
                        <a:rPr dirty="0" sz="1400" spc="-8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(97)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15875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545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dirty="0" sz="15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5%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15875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8B8B8"/>
                      </a:solidFill>
                      <a:prstDash val="solid"/>
                    </a:ln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r" marR="151130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Faculty</a:t>
                      </a:r>
                      <a:r>
                        <a:rPr dirty="0" sz="1400" spc="8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(49)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16510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5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2%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8B8B8"/>
                      </a:solidFill>
                      <a:prstDash val="solid"/>
                    </a:ln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r" marR="15367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Employees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4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(Incl.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Faculty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&amp;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Sta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ﬀ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)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(21)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17145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dirty="0" sz="1500" spc="-38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1%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15875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8B8B8"/>
                      </a:solidFill>
                      <a:prstDash val="solid"/>
                    </a:lnL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 algn="r" marR="15240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Community</a:t>
                      </a:r>
                      <a:r>
                        <a:rPr dirty="0" sz="1400" spc="-6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Members</a:t>
                      </a:r>
                      <a:r>
                        <a:rPr dirty="0" sz="1400" spc="-6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(13)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17780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500" spc="-38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1%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8B8B8"/>
                      </a:solidFill>
                      <a:prstDash val="solid"/>
                    </a:lnL>
                  </a:tcPr>
                </a:tc>
              </a:tr>
              <a:tr h="553720">
                <a:tc>
                  <a:txBody>
                    <a:bodyPr/>
                    <a:lstStyle/>
                    <a:p>
                      <a:pPr algn="r" marR="15748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Sta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ﬀ</a:t>
                      </a:r>
                      <a:r>
                        <a:rPr dirty="0" sz="1400" spc="25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(1)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16637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5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0%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15367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8B8B8"/>
                      </a:solidFill>
                      <a:prstDash val="solid"/>
                    </a:lnL>
                  </a:tcPr>
                </a:tc>
              </a:tr>
              <a:tr h="570865">
                <a:tc>
                  <a:txBody>
                    <a:bodyPr/>
                    <a:lstStyle/>
                    <a:p>
                      <a:pPr algn="r" marR="151765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Administrators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(1)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17145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dirty="0" sz="15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0%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15875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B8B8B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8B8B8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pSp>
        <p:nvGrpSpPr>
          <p:cNvPr id="51" name="object 51" descr=""/>
          <p:cNvGrpSpPr/>
          <p:nvPr/>
        </p:nvGrpSpPr>
        <p:grpSpPr>
          <a:xfrm>
            <a:off x="7581899" y="2794000"/>
            <a:ext cx="4991100" cy="419100"/>
            <a:chOff x="7581899" y="2794000"/>
            <a:chExt cx="4991100" cy="419100"/>
          </a:xfrm>
        </p:grpSpPr>
        <p:pic>
          <p:nvPicPr>
            <p:cNvPr id="52" name="object 5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81899" y="2794000"/>
              <a:ext cx="4546599" cy="419099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153899" y="2921000"/>
              <a:ext cx="419100" cy="177800"/>
            </a:xfrm>
            <a:prstGeom prst="rect">
              <a:avLst/>
            </a:prstGeom>
          </p:spPr>
        </p:pic>
      </p:grpSp>
      <p:sp>
        <p:nvSpPr>
          <p:cNvPr id="54" name="object 54" descr=""/>
          <p:cNvSpPr txBox="1"/>
          <p:nvPr/>
        </p:nvSpPr>
        <p:spPr>
          <a:xfrm>
            <a:off x="12153900" y="2857500"/>
            <a:ext cx="426084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10">
                <a:solidFill>
                  <a:srgbClr val="FFFFFF"/>
                </a:solidFill>
                <a:latin typeface="Verdana"/>
                <a:cs typeface="Verdana"/>
              </a:rPr>
              <a:t>58%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400" y="1983448"/>
              <a:ext cx="12445999" cy="736143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53249"/>
              <a:ext cx="13004800" cy="799643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47700" y="1968499"/>
              <a:ext cx="4876800" cy="1905"/>
            </a:xfrm>
            <a:custGeom>
              <a:avLst/>
              <a:gdLst/>
              <a:ahLst/>
              <a:cxnLst/>
              <a:rect l="l" t="t" r="r" b="b"/>
              <a:pathLst>
                <a:path w="4876800" h="1905">
                  <a:moveTo>
                    <a:pt x="0" y="0"/>
                  </a:moveTo>
                  <a:lnTo>
                    <a:pt x="4876800" y="1587"/>
                  </a:lnTo>
                </a:path>
              </a:pathLst>
            </a:custGeom>
            <a:ln w="12700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700" y="2908299"/>
              <a:ext cx="11353800" cy="8890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1600" y="3606800"/>
              <a:ext cx="10160000" cy="8890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4700" y="4305300"/>
              <a:ext cx="11353800" cy="88900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876300" y="2857500"/>
            <a:ext cx="11061065" cy="212344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algn="ctr" marL="12700" marR="5080" indent="-3810">
              <a:lnSpc>
                <a:spcPts val="5500"/>
              </a:lnSpc>
              <a:spcBef>
                <a:spcPts val="220"/>
              </a:spcBef>
            </a:pPr>
            <a:r>
              <a:rPr dirty="0" sz="4600" spc="170" b="1">
                <a:solidFill>
                  <a:srgbClr val="F39019"/>
                </a:solidFill>
                <a:latin typeface="Arial"/>
                <a:cs typeface="Arial"/>
              </a:rPr>
              <a:t>*Create</a:t>
            </a:r>
            <a:r>
              <a:rPr dirty="0" sz="4600" spc="12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600" spc="150" b="1">
                <a:solidFill>
                  <a:srgbClr val="F39019"/>
                </a:solidFill>
                <a:latin typeface="Arial"/>
                <a:cs typeface="Arial"/>
              </a:rPr>
              <a:t>Targeted</a:t>
            </a:r>
            <a:r>
              <a:rPr dirty="0" sz="4600" spc="125" b="1">
                <a:solidFill>
                  <a:srgbClr val="F39019"/>
                </a:solidFill>
                <a:latin typeface="Arial"/>
                <a:cs typeface="Arial"/>
              </a:rPr>
              <a:t> Diversity </a:t>
            </a:r>
            <a:r>
              <a:rPr dirty="0" sz="4600" spc="185" b="1">
                <a:solidFill>
                  <a:srgbClr val="F39019"/>
                </a:solidFill>
                <a:latin typeface="Arial"/>
                <a:cs typeface="Arial"/>
              </a:rPr>
              <a:t>E</a:t>
            </a:r>
            <a:r>
              <a:rPr dirty="0" sz="4600" spc="185" b="1">
                <a:solidFill>
                  <a:srgbClr val="F39019"/>
                </a:solidFill>
                <a:latin typeface="Calibri"/>
                <a:cs typeface="Calibri"/>
              </a:rPr>
              <a:t>ﬀ</a:t>
            </a:r>
            <a:r>
              <a:rPr dirty="0" sz="4600" spc="185" b="1">
                <a:solidFill>
                  <a:srgbClr val="F39019"/>
                </a:solidFill>
                <a:latin typeface="Arial"/>
                <a:cs typeface="Arial"/>
              </a:rPr>
              <a:t>orts</a:t>
            </a:r>
            <a:r>
              <a:rPr dirty="0" sz="4600" spc="12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600" spc="150" b="1">
                <a:solidFill>
                  <a:srgbClr val="F39019"/>
                </a:solidFill>
                <a:latin typeface="Arial"/>
                <a:cs typeface="Arial"/>
              </a:rPr>
              <a:t>for </a:t>
            </a:r>
            <a:r>
              <a:rPr dirty="0" sz="4600" spc="140" b="1">
                <a:solidFill>
                  <a:srgbClr val="F39019"/>
                </a:solidFill>
                <a:latin typeface="Arial"/>
                <a:cs typeface="Arial"/>
              </a:rPr>
              <a:t>Faculty</a:t>
            </a:r>
            <a:r>
              <a:rPr dirty="0" sz="4600" spc="12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600" spc="130" b="1">
                <a:solidFill>
                  <a:srgbClr val="F39019"/>
                </a:solidFill>
                <a:latin typeface="Arial"/>
                <a:cs typeface="Arial"/>
              </a:rPr>
              <a:t>Members,</a:t>
            </a:r>
            <a:r>
              <a:rPr dirty="0" sz="4600" spc="12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600" spc="270" b="1">
                <a:solidFill>
                  <a:srgbClr val="F39019"/>
                </a:solidFill>
                <a:latin typeface="Arial"/>
                <a:cs typeface="Arial"/>
              </a:rPr>
              <a:t>Sta</a:t>
            </a:r>
            <a:r>
              <a:rPr dirty="0" sz="4600" spc="270" b="1">
                <a:solidFill>
                  <a:srgbClr val="F39019"/>
                </a:solidFill>
                <a:latin typeface="Calibri"/>
                <a:cs typeface="Calibri"/>
              </a:rPr>
              <a:t>ﬀ</a:t>
            </a:r>
            <a:r>
              <a:rPr dirty="0" sz="4600" spc="365" b="1">
                <a:solidFill>
                  <a:srgbClr val="F39019"/>
                </a:solidFill>
                <a:latin typeface="Calibri"/>
                <a:cs typeface="Calibri"/>
              </a:rPr>
              <a:t> </a:t>
            </a:r>
            <a:r>
              <a:rPr dirty="0" sz="4600" spc="120" b="1">
                <a:solidFill>
                  <a:srgbClr val="F39019"/>
                </a:solidFill>
                <a:latin typeface="Arial"/>
                <a:cs typeface="Arial"/>
              </a:rPr>
              <a:t>Members, </a:t>
            </a:r>
            <a:r>
              <a:rPr dirty="0" sz="4600" spc="105" b="1">
                <a:solidFill>
                  <a:srgbClr val="F39019"/>
                </a:solidFill>
                <a:latin typeface="Arial"/>
                <a:cs typeface="Arial"/>
              </a:rPr>
              <a:t>Administrators,</a:t>
            </a:r>
            <a:r>
              <a:rPr dirty="0" sz="4600" spc="13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600" spc="170" b="1">
                <a:solidFill>
                  <a:srgbClr val="F39019"/>
                </a:solidFill>
                <a:latin typeface="Arial"/>
                <a:cs typeface="Arial"/>
              </a:rPr>
              <a:t>Community</a:t>
            </a:r>
            <a:r>
              <a:rPr dirty="0" sz="4600" spc="13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600" spc="130" b="1">
                <a:solidFill>
                  <a:srgbClr val="F39019"/>
                </a:solidFill>
                <a:latin typeface="Arial"/>
                <a:cs typeface="Arial"/>
              </a:rPr>
              <a:t>Members</a:t>
            </a:r>
            <a:endParaRPr sz="46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451600" y="469900"/>
            <a:ext cx="6032500" cy="1409700"/>
            <a:chOff x="6451600" y="469900"/>
            <a:chExt cx="6032500" cy="1409700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4200" y="469900"/>
              <a:ext cx="4279900" cy="9525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51600" y="1066800"/>
              <a:ext cx="5994400" cy="81280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91770" rIns="0" bIns="0" rtlCol="0" vert="horz">
            <a:spAutoFit/>
          </a:bodyPr>
          <a:lstStyle/>
          <a:p>
            <a:pPr marL="12700" marR="5080" indent="1795145">
              <a:lnSpc>
                <a:spcPct val="75500"/>
              </a:lnSpc>
              <a:spcBef>
                <a:spcPts val="1510"/>
              </a:spcBef>
            </a:pPr>
            <a:r>
              <a:rPr dirty="0" spc="135"/>
              <a:t>Action</a:t>
            </a:r>
            <a:r>
              <a:rPr dirty="0" spc="-225"/>
              <a:t> </a:t>
            </a:r>
            <a:r>
              <a:rPr dirty="0" spc="50"/>
              <a:t>Step/ </a:t>
            </a:r>
            <a:r>
              <a:rPr dirty="0" spc="-10"/>
              <a:t>Recommendations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647700" y="1968500"/>
            <a:ext cx="11709400" cy="1905"/>
          </a:xfrm>
          <a:custGeom>
            <a:avLst/>
            <a:gdLst/>
            <a:ahLst/>
            <a:cxnLst/>
            <a:rect l="l" t="t" r="r" b="b"/>
            <a:pathLst>
              <a:path w="11709400" h="1905">
                <a:moveTo>
                  <a:pt x="0" y="0"/>
                </a:moveTo>
                <a:lnTo>
                  <a:pt x="11709400" y="1587"/>
                </a:lnTo>
              </a:path>
              <a:path w="11709400" h="1905">
                <a:moveTo>
                  <a:pt x="0" y="0"/>
                </a:moveTo>
                <a:lnTo>
                  <a:pt x="11709400" y="1587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914400" y="2044700"/>
            <a:ext cx="4318000" cy="1397000"/>
            <a:chOff x="914400" y="2044700"/>
            <a:chExt cx="4318000" cy="13970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2222500"/>
              <a:ext cx="482600" cy="4826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8400" y="2044700"/>
              <a:ext cx="4064000" cy="7620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5700" y="2679700"/>
              <a:ext cx="1905000" cy="7620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33700" y="2679700"/>
              <a:ext cx="2057400" cy="762000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914400" y="3695700"/>
            <a:ext cx="4025900" cy="762000"/>
            <a:chOff x="914400" y="3695700"/>
            <a:chExt cx="4025900" cy="76200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3873500"/>
              <a:ext cx="482600" cy="4826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8400" y="3695700"/>
              <a:ext cx="3771900" cy="762000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914400" y="4711700"/>
            <a:ext cx="3860800" cy="1473200"/>
            <a:chOff x="914400" y="4711700"/>
            <a:chExt cx="3860800" cy="1473200"/>
          </a:xfrm>
        </p:grpSpPr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4889500"/>
              <a:ext cx="482600" cy="4826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8400" y="4711700"/>
              <a:ext cx="3606800" cy="8382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1100" y="5346700"/>
              <a:ext cx="1828800" cy="838200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914400" y="6362700"/>
            <a:ext cx="4787900" cy="838200"/>
            <a:chOff x="914400" y="6362700"/>
            <a:chExt cx="4787900" cy="838200"/>
          </a:xfrm>
        </p:grpSpPr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6540500"/>
              <a:ext cx="482600" cy="48260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3800" y="6362700"/>
              <a:ext cx="4508500" cy="838200"/>
            </a:xfrm>
            <a:prstGeom prst="rect">
              <a:avLst/>
            </a:prstGeom>
          </p:spPr>
        </p:pic>
      </p:grpSp>
      <p:grpSp>
        <p:nvGrpSpPr>
          <p:cNvPr id="19" name="object 19" descr=""/>
          <p:cNvGrpSpPr/>
          <p:nvPr/>
        </p:nvGrpSpPr>
        <p:grpSpPr>
          <a:xfrm>
            <a:off x="914400" y="7391400"/>
            <a:ext cx="4699000" cy="1460500"/>
            <a:chOff x="914400" y="7391400"/>
            <a:chExt cx="4699000" cy="1460500"/>
          </a:xfrm>
        </p:grpSpPr>
        <p:pic>
          <p:nvPicPr>
            <p:cNvPr id="20" name="object 2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7556500"/>
              <a:ext cx="482600" cy="48260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68400" y="7391400"/>
              <a:ext cx="2387600" cy="82550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1100" y="8013700"/>
              <a:ext cx="4432300" cy="838200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1003300" y="2006600"/>
            <a:ext cx="4523105" cy="663448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278130" marR="495934" indent="-265430">
              <a:lnSpc>
                <a:spcPts val="5000"/>
              </a:lnSpc>
              <a:spcBef>
                <a:spcPts val="300"/>
              </a:spcBef>
              <a:buFont typeface="Arial"/>
              <a:buChar char="•"/>
              <a:tabLst>
                <a:tab pos="279400" algn="l"/>
              </a:tabLst>
            </a:pPr>
            <a:r>
              <a:rPr dirty="0" sz="4200" spc="-56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00" spc="-5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00" spc="-16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4200" spc="-5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dirty="0" sz="420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00">
                <a:solidFill>
                  <a:srgbClr val="FFFFFF"/>
                </a:solidFill>
                <a:latin typeface="Verdana"/>
                <a:cs typeface="Verdana"/>
              </a:rPr>
              <a:t>stock</a:t>
            </a:r>
            <a:r>
              <a:rPr dirty="0" sz="42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00" spc="75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4200" spc="75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4200">
                <a:solidFill>
                  <a:srgbClr val="51A7F9"/>
                </a:solidFill>
                <a:latin typeface="Verdana"/>
                <a:cs typeface="Verdana"/>
              </a:rPr>
              <a:t>actual</a:t>
            </a:r>
            <a:r>
              <a:rPr dirty="0" sz="4200" spc="-350">
                <a:solidFill>
                  <a:srgbClr val="51A7F9"/>
                </a:solidFill>
                <a:latin typeface="Verdana"/>
                <a:cs typeface="Verdana"/>
              </a:rPr>
              <a:t> </a:t>
            </a:r>
            <a:r>
              <a:rPr dirty="0" sz="4200" spc="-10">
                <a:solidFill>
                  <a:srgbClr val="FFFFFF"/>
                </a:solidFill>
                <a:latin typeface="Verdana"/>
                <a:cs typeface="Verdana"/>
              </a:rPr>
              <a:t>eﬀorts</a:t>
            </a:r>
            <a:endParaRPr sz="4200">
              <a:latin typeface="Verdana"/>
              <a:cs typeface="Verdana"/>
            </a:endParaRPr>
          </a:p>
          <a:p>
            <a:pPr marL="278130" indent="-265430">
              <a:lnSpc>
                <a:spcPct val="100000"/>
              </a:lnSpc>
              <a:spcBef>
                <a:spcPts val="2800"/>
              </a:spcBef>
              <a:buFont typeface="Arial"/>
              <a:buChar char="•"/>
              <a:tabLst>
                <a:tab pos="278130" algn="l"/>
              </a:tabLst>
            </a:pPr>
            <a:r>
              <a:rPr dirty="0" sz="4200" spc="-50">
                <a:solidFill>
                  <a:srgbClr val="FFFFFF"/>
                </a:solidFill>
                <a:latin typeface="Verdana"/>
                <a:cs typeface="Verdana"/>
              </a:rPr>
              <a:t>Sets</a:t>
            </a:r>
            <a:r>
              <a:rPr dirty="0" sz="4200" spc="-3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00" spc="-10">
                <a:solidFill>
                  <a:srgbClr val="FFFFFF"/>
                </a:solidFill>
                <a:latin typeface="Verdana"/>
                <a:cs typeface="Verdana"/>
              </a:rPr>
              <a:t>baseline</a:t>
            </a:r>
            <a:endParaRPr sz="4200">
              <a:latin typeface="Verdana"/>
              <a:cs typeface="Verdana"/>
            </a:endParaRPr>
          </a:p>
          <a:p>
            <a:pPr marL="278130" marR="917575" indent="-265430">
              <a:lnSpc>
                <a:spcPts val="5000"/>
              </a:lnSpc>
              <a:spcBef>
                <a:spcPts val="3160"/>
              </a:spcBef>
              <a:buFont typeface="Arial"/>
              <a:buChar char="•"/>
              <a:tabLst>
                <a:tab pos="279400" algn="l"/>
              </a:tabLst>
            </a:pPr>
            <a:r>
              <a:rPr dirty="0" sz="4200" spc="-120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r>
              <a:rPr dirty="0" sz="420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00" spc="-25">
                <a:solidFill>
                  <a:srgbClr val="FFFFFF"/>
                </a:solidFill>
                <a:latin typeface="Verdana"/>
                <a:cs typeface="Verdana"/>
              </a:rPr>
              <a:t>analytical </a:t>
            </a:r>
            <a:r>
              <a:rPr dirty="0" sz="4200" spc="-25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4200" spc="-10">
                <a:solidFill>
                  <a:srgbClr val="FFFFFF"/>
                </a:solidFill>
                <a:latin typeface="Verdana"/>
                <a:cs typeface="Verdana"/>
              </a:rPr>
              <a:t>layers</a:t>
            </a:r>
            <a:endParaRPr sz="4200">
              <a:latin typeface="Verdana"/>
              <a:cs typeface="Verdana"/>
            </a:endParaRPr>
          </a:p>
          <a:p>
            <a:pPr marL="278130" indent="-265430">
              <a:lnSpc>
                <a:spcPct val="100000"/>
              </a:lnSpc>
              <a:spcBef>
                <a:spcPts val="2800"/>
              </a:spcBef>
              <a:buFont typeface="Arial"/>
              <a:buChar char="•"/>
              <a:tabLst>
                <a:tab pos="278130" algn="l"/>
              </a:tabLst>
            </a:pPr>
            <a:r>
              <a:rPr dirty="0" sz="4200" spc="-25">
                <a:solidFill>
                  <a:srgbClr val="FFFFFF"/>
                </a:solidFill>
                <a:latin typeface="Verdana"/>
                <a:cs typeface="Verdana"/>
              </a:rPr>
              <a:t>Leverage</a:t>
            </a:r>
            <a:r>
              <a:rPr dirty="0" sz="4200" spc="-3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00" spc="-10">
                <a:solidFill>
                  <a:srgbClr val="FFFFFF"/>
                </a:solidFill>
                <a:latin typeface="Verdana"/>
                <a:cs typeface="Verdana"/>
              </a:rPr>
              <a:t>points</a:t>
            </a:r>
            <a:endParaRPr sz="4200">
              <a:latin typeface="Verdana"/>
              <a:cs typeface="Verdana"/>
            </a:endParaRPr>
          </a:p>
          <a:p>
            <a:pPr marL="278130" marR="88265" indent="-265430">
              <a:lnSpc>
                <a:spcPts val="5000"/>
              </a:lnSpc>
              <a:spcBef>
                <a:spcPts val="3100"/>
              </a:spcBef>
              <a:buFont typeface="Arial"/>
              <a:buChar char="•"/>
              <a:tabLst>
                <a:tab pos="279400" algn="l"/>
              </a:tabLst>
            </a:pPr>
            <a:r>
              <a:rPr dirty="0" sz="4200">
                <a:solidFill>
                  <a:srgbClr val="FFFFFF"/>
                </a:solidFill>
                <a:latin typeface="Verdana"/>
                <a:cs typeface="Verdana"/>
              </a:rPr>
              <a:t>Gaps</a:t>
            </a:r>
            <a:r>
              <a:rPr dirty="0" sz="420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00" spc="-25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dirty="0" sz="4200" spc="-25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4200" spc="-10">
                <a:solidFill>
                  <a:srgbClr val="FFFFFF"/>
                </a:solidFill>
                <a:latin typeface="Verdana"/>
                <a:cs typeface="Verdana"/>
              </a:rPr>
              <a:t>“Opportunities”</a:t>
            </a:r>
            <a:endParaRPr sz="4200">
              <a:latin typeface="Verdana"/>
              <a:cs typeface="Verdana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740400" y="749300"/>
            <a:ext cx="6731000" cy="990600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5809576" y="656907"/>
            <a:ext cx="651065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600"/>
              <a:t>Diversity</a:t>
            </a:r>
            <a:r>
              <a:rPr dirty="0" sz="5600" spc="-345"/>
              <a:t> </a:t>
            </a:r>
            <a:r>
              <a:rPr dirty="0" sz="5600" spc="90"/>
              <a:t>Mapping</a:t>
            </a:r>
            <a:endParaRPr sz="5600"/>
          </a:p>
        </p:txBody>
      </p:sp>
      <p:grpSp>
        <p:nvGrpSpPr>
          <p:cNvPr id="26" name="object 26" descr=""/>
          <p:cNvGrpSpPr/>
          <p:nvPr/>
        </p:nvGrpSpPr>
        <p:grpSpPr>
          <a:xfrm>
            <a:off x="6388100" y="2540000"/>
            <a:ext cx="6527800" cy="7213600"/>
            <a:chOff x="6388100" y="2540000"/>
            <a:chExt cx="6527800" cy="7213600"/>
          </a:xfrm>
        </p:grpSpPr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53344" y="2880427"/>
              <a:ext cx="6362392" cy="687317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88100" y="2540000"/>
              <a:ext cx="5981700" cy="721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34047" y="0"/>
            <a:ext cx="12451080" cy="9753600"/>
            <a:chOff x="634047" y="0"/>
            <a:chExt cx="12451080" cy="9753600"/>
          </a:xfrm>
        </p:grpSpPr>
        <p:sp>
          <p:nvSpPr>
            <p:cNvPr id="3" name="object 3" descr=""/>
            <p:cNvSpPr/>
            <p:nvPr/>
          </p:nvSpPr>
          <p:spPr>
            <a:xfrm>
              <a:off x="641349" y="1969293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 h="0">
                  <a:moveTo>
                    <a:pt x="0" y="0"/>
                  </a:moveTo>
                  <a:lnTo>
                    <a:pt x="4756149" y="0"/>
                  </a:lnTo>
                </a:path>
              </a:pathLst>
            </a:custGeom>
            <a:ln w="14287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7499" y="0"/>
              <a:ext cx="7607299" cy="97536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77383" y="713097"/>
              <a:ext cx="6219190" cy="8899525"/>
            </a:xfrm>
            <a:custGeom>
              <a:avLst/>
              <a:gdLst/>
              <a:ahLst/>
              <a:cxnLst/>
              <a:rect l="l" t="t" r="r" b="b"/>
              <a:pathLst>
                <a:path w="6219190" h="8899525">
                  <a:moveTo>
                    <a:pt x="6218856" y="8899116"/>
                  </a:moveTo>
                  <a:lnTo>
                    <a:pt x="0" y="8899116"/>
                  </a:lnTo>
                  <a:lnTo>
                    <a:pt x="0" y="0"/>
                  </a:lnTo>
                  <a:lnTo>
                    <a:pt x="6218856" y="0"/>
                  </a:lnTo>
                  <a:lnTo>
                    <a:pt x="6218856" y="8899116"/>
                  </a:lnTo>
                  <a:close/>
                </a:path>
              </a:pathLst>
            </a:custGeom>
            <a:ln w="17603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784388" y="8793568"/>
              <a:ext cx="6212205" cy="819150"/>
            </a:xfrm>
            <a:custGeom>
              <a:avLst/>
              <a:gdLst/>
              <a:ahLst/>
              <a:cxnLst/>
              <a:rect l="l" t="t" r="r" b="b"/>
              <a:pathLst>
                <a:path w="6212205" h="819150">
                  <a:moveTo>
                    <a:pt x="6211851" y="0"/>
                  </a:moveTo>
                  <a:lnTo>
                    <a:pt x="0" y="0"/>
                  </a:lnTo>
                  <a:lnTo>
                    <a:pt x="0" y="818645"/>
                  </a:lnTo>
                  <a:lnTo>
                    <a:pt x="6211851" y="818645"/>
                  </a:lnTo>
                  <a:lnTo>
                    <a:pt x="6211851" y="0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784388" y="8793568"/>
              <a:ext cx="6212205" cy="339090"/>
            </a:xfrm>
            <a:custGeom>
              <a:avLst/>
              <a:gdLst/>
              <a:ahLst/>
              <a:cxnLst/>
              <a:rect l="l" t="t" r="r" b="b"/>
              <a:pathLst>
                <a:path w="6212205" h="339090">
                  <a:moveTo>
                    <a:pt x="6211851" y="0"/>
                  </a:moveTo>
                  <a:lnTo>
                    <a:pt x="0" y="0"/>
                  </a:lnTo>
                  <a:lnTo>
                    <a:pt x="0" y="338807"/>
                  </a:lnTo>
                  <a:lnTo>
                    <a:pt x="6211851" y="338807"/>
                  </a:lnTo>
                  <a:lnTo>
                    <a:pt x="6211851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66700" y="2324100"/>
            <a:ext cx="5057775" cy="29260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40"/>
              </a:spcBef>
            </a:pPr>
            <a:r>
              <a:rPr dirty="0" sz="3200" spc="13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dirty="0" sz="32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diversity-related </a:t>
            </a:r>
            <a:r>
              <a:rPr dirty="0" sz="3200" spc="-25">
                <a:solidFill>
                  <a:srgbClr val="FFFFFF"/>
                </a:solidFill>
                <a:latin typeface="Verdana"/>
                <a:cs typeface="Verdana"/>
              </a:rPr>
              <a:t>events</a:t>
            </a:r>
            <a:r>
              <a:rPr dirty="0" sz="3200" spc="-2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were</a:t>
            </a:r>
            <a:r>
              <a:rPr dirty="0" sz="3200" spc="-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0">
                <a:solidFill>
                  <a:srgbClr val="FFFFFF"/>
                </a:solidFill>
                <a:latin typeface="Verdana"/>
                <a:cs typeface="Verdana"/>
              </a:rPr>
              <a:t>examined</a:t>
            </a:r>
            <a:r>
              <a:rPr dirty="0" sz="3200" spc="-2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dirty="0" sz="3200" spc="-20">
                <a:solidFill>
                  <a:srgbClr val="FFFFFF"/>
                </a:solidFill>
                <a:latin typeface="Verdana"/>
                <a:cs typeface="Verdana"/>
              </a:rPr>
              <a:t>terms</a:t>
            </a:r>
            <a:r>
              <a:rPr dirty="0" sz="320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10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32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our</a:t>
            </a:r>
            <a:r>
              <a:rPr dirty="0" sz="32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Diversity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Engagement</a:t>
            </a:r>
            <a:r>
              <a:rPr dirty="0" sz="32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Learning </a:t>
            </a:r>
            <a:r>
              <a:rPr dirty="0" sz="3200" spc="-40">
                <a:solidFill>
                  <a:srgbClr val="FFFFFF"/>
                </a:solidFill>
                <a:latin typeface="Verdana"/>
                <a:cs typeface="Verdana"/>
              </a:rPr>
              <a:t>Taxonomy</a:t>
            </a:r>
            <a:r>
              <a:rPr dirty="0" sz="3200" spc="-2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Assessment (DELTA).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878225" y="8785221"/>
            <a:ext cx="3854450" cy="314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00" b="1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dirty="0" sz="1900" spc="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7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900" spc="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3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900" spc="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65" b="1">
                <a:solidFill>
                  <a:srgbClr val="F15A29"/>
                </a:solidFill>
                <a:latin typeface="Arial"/>
                <a:cs typeface="Arial"/>
              </a:rPr>
              <a:t>Knowledge-</a:t>
            </a:r>
            <a:r>
              <a:rPr dirty="0" sz="1900" spc="-10" b="1">
                <a:solidFill>
                  <a:srgbClr val="F15A29"/>
                </a:solidFill>
                <a:latin typeface="Arial"/>
                <a:cs typeface="Arial"/>
              </a:rPr>
              <a:t>Awareness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904721" y="9112314"/>
            <a:ext cx="2847340" cy="3860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0"/>
              </a:spcBef>
            </a:pP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Knowledge,</a:t>
            </a:r>
            <a:r>
              <a:rPr dirty="0" sz="115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Awareness,</a:t>
            </a:r>
            <a:r>
              <a:rPr dirty="0" sz="1150" spc="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Appreciation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Touches</a:t>
            </a:r>
            <a:r>
              <a:rPr dirty="0" sz="1150" spc="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1150" spc="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dirty="0" sz="1150" spc="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Approvability</a:t>
            </a:r>
            <a:r>
              <a:rPr dirty="0" sz="1150" spc="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20">
                <a:solidFill>
                  <a:srgbClr val="FFFFFF"/>
                </a:solidFill>
                <a:latin typeface="Verdana"/>
                <a:cs typeface="Verdana"/>
              </a:rPr>
              <a:t>Level</a:t>
            </a:r>
            <a:endParaRPr sz="1150">
              <a:latin typeface="Verdana"/>
              <a:cs typeface="Verdana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784388" y="7824113"/>
            <a:ext cx="6212205" cy="969644"/>
            <a:chOff x="6784388" y="7824113"/>
            <a:chExt cx="6212205" cy="969644"/>
          </a:xfrm>
        </p:grpSpPr>
        <p:sp>
          <p:nvSpPr>
            <p:cNvPr id="12" name="object 12" descr=""/>
            <p:cNvSpPr/>
            <p:nvPr/>
          </p:nvSpPr>
          <p:spPr>
            <a:xfrm>
              <a:off x="6784388" y="7824113"/>
              <a:ext cx="6212205" cy="969644"/>
            </a:xfrm>
            <a:custGeom>
              <a:avLst/>
              <a:gdLst/>
              <a:ahLst/>
              <a:cxnLst/>
              <a:rect l="l" t="t" r="r" b="b"/>
              <a:pathLst>
                <a:path w="6212205" h="969645">
                  <a:moveTo>
                    <a:pt x="6211851" y="0"/>
                  </a:moveTo>
                  <a:lnTo>
                    <a:pt x="0" y="0"/>
                  </a:lnTo>
                  <a:lnTo>
                    <a:pt x="0" y="969443"/>
                  </a:lnTo>
                  <a:lnTo>
                    <a:pt x="6211851" y="969443"/>
                  </a:lnTo>
                  <a:lnTo>
                    <a:pt x="6211851" y="0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784388" y="7824125"/>
              <a:ext cx="6212205" cy="339090"/>
            </a:xfrm>
            <a:custGeom>
              <a:avLst/>
              <a:gdLst/>
              <a:ahLst/>
              <a:cxnLst/>
              <a:rect l="l" t="t" r="r" b="b"/>
              <a:pathLst>
                <a:path w="6212205" h="339090">
                  <a:moveTo>
                    <a:pt x="6211851" y="0"/>
                  </a:moveTo>
                  <a:lnTo>
                    <a:pt x="0" y="0"/>
                  </a:lnTo>
                  <a:lnTo>
                    <a:pt x="0" y="338808"/>
                  </a:lnTo>
                  <a:lnTo>
                    <a:pt x="6211851" y="338808"/>
                  </a:lnTo>
                  <a:lnTo>
                    <a:pt x="6211851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6878225" y="7815744"/>
            <a:ext cx="1769745" cy="314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00" b="1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dirty="0" sz="1900" spc="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14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900" spc="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3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900" spc="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F7941D"/>
                </a:solidFill>
                <a:latin typeface="Arial"/>
                <a:cs typeface="Arial"/>
              </a:rPr>
              <a:t>Skills</a:t>
            </a:r>
            <a:endParaRPr sz="1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904721" y="8140891"/>
            <a:ext cx="3811270" cy="2057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50" spc="10">
                <a:solidFill>
                  <a:srgbClr val="FFFFFF"/>
                </a:solidFill>
                <a:latin typeface="Verdana"/>
                <a:cs typeface="Verdana"/>
              </a:rPr>
              <a:t>Application/Intercultural</a:t>
            </a:r>
            <a:r>
              <a:rPr dirty="0" sz="1150" spc="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10">
                <a:solidFill>
                  <a:srgbClr val="FFFFFF"/>
                </a:solidFill>
                <a:latin typeface="Verdana"/>
                <a:cs typeface="Verdana"/>
              </a:rPr>
              <a:t>Competence/Skills-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based</a:t>
            </a:r>
            <a:endParaRPr sz="1150">
              <a:latin typeface="Verdana"/>
              <a:cs typeface="Verdana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6784388" y="6703872"/>
            <a:ext cx="6212205" cy="1120775"/>
            <a:chOff x="6784388" y="6703872"/>
            <a:chExt cx="6212205" cy="1120775"/>
          </a:xfrm>
        </p:grpSpPr>
        <p:sp>
          <p:nvSpPr>
            <p:cNvPr id="17" name="object 17" descr=""/>
            <p:cNvSpPr/>
            <p:nvPr/>
          </p:nvSpPr>
          <p:spPr>
            <a:xfrm>
              <a:off x="6784388" y="6703872"/>
              <a:ext cx="6212205" cy="1120775"/>
            </a:xfrm>
            <a:custGeom>
              <a:avLst/>
              <a:gdLst/>
              <a:ahLst/>
              <a:cxnLst/>
              <a:rect l="l" t="t" r="r" b="b"/>
              <a:pathLst>
                <a:path w="6212205" h="1120775">
                  <a:moveTo>
                    <a:pt x="6211851" y="0"/>
                  </a:moveTo>
                  <a:lnTo>
                    <a:pt x="0" y="0"/>
                  </a:lnTo>
                  <a:lnTo>
                    <a:pt x="0" y="1120240"/>
                  </a:lnTo>
                  <a:lnTo>
                    <a:pt x="6211851" y="1120240"/>
                  </a:lnTo>
                  <a:lnTo>
                    <a:pt x="6211851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784388" y="6703872"/>
              <a:ext cx="6212205" cy="339090"/>
            </a:xfrm>
            <a:custGeom>
              <a:avLst/>
              <a:gdLst/>
              <a:ahLst/>
              <a:cxnLst/>
              <a:rect l="l" t="t" r="r" b="b"/>
              <a:pathLst>
                <a:path w="6212205" h="339090">
                  <a:moveTo>
                    <a:pt x="6211851" y="0"/>
                  </a:moveTo>
                  <a:lnTo>
                    <a:pt x="0" y="0"/>
                  </a:lnTo>
                  <a:lnTo>
                    <a:pt x="0" y="338808"/>
                  </a:lnTo>
                  <a:lnTo>
                    <a:pt x="6211851" y="338808"/>
                  </a:lnTo>
                  <a:lnTo>
                    <a:pt x="6211851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6878225" y="6695475"/>
            <a:ext cx="2464435" cy="314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00" b="1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dirty="0" sz="1900" spc="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0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900" spc="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3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900" spc="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45" b="1">
                <a:solidFill>
                  <a:srgbClr val="FBB040"/>
                </a:solidFill>
                <a:latin typeface="Arial"/>
                <a:cs typeface="Arial"/>
              </a:rPr>
              <a:t>Interaction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904721" y="7018668"/>
            <a:ext cx="3497579" cy="5664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0"/>
              </a:spcBef>
            </a:pP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Active</a:t>
            </a:r>
            <a:r>
              <a:rPr dirty="0" sz="115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Involvement</a:t>
            </a:r>
            <a:r>
              <a:rPr dirty="0" sz="115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115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Intercultural</a:t>
            </a:r>
            <a:r>
              <a:rPr dirty="0" sz="115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Interactions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Motivation,</a:t>
            </a:r>
            <a:r>
              <a:rPr dirty="0" sz="115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Seeking</a:t>
            </a:r>
            <a:r>
              <a:rPr dirty="0" sz="11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Out,</a:t>
            </a:r>
            <a:r>
              <a:rPr dirty="0" sz="11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Participating</a:t>
            </a:r>
            <a:r>
              <a:rPr dirty="0" sz="1150" spc="50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Behavior</a:t>
            </a:r>
            <a:endParaRPr sz="1150">
              <a:latin typeface="Verdana"/>
              <a:cs typeface="Verdana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6784388" y="5432833"/>
            <a:ext cx="6212205" cy="1271270"/>
            <a:chOff x="6784388" y="5432833"/>
            <a:chExt cx="6212205" cy="1271270"/>
          </a:xfrm>
        </p:grpSpPr>
        <p:sp>
          <p:nvSpPr>
            <p:cNvPr id="22" name="object 22" descr=""/>
            <p:cNvSpPr/>
            <p:nvPr/>
          </p:nvSpPr>
          <p:spPr>
            <a:xfrm>
              <a:off x="6784388" y="5432833"/>
              <a:ext cx="6212205" cy="1271270"/>
            </a:xfrm>
            <a:custGeom>
              <a:avLst/>
              <a:gdLst/>
              <a:ahLst/>
              <a:cxnLst/>
              <a:rect l="l" t="t" r="r" b="b"/>
              <a:pathLst>
                <a:path w="6212205" h="1271270">
                  <a:moveTo>
                    <a:pt x="6211851" y="0"/>
                  </a:moveTo>
                  <a:lnTo>
                    <a:pt x="0" y="0"/>
                  </a:lnTo>
                  <a:lnTo>
                    <a:pt x="0" y="1271051"/>
                  </a:lnTo>
                  <a:lnTo>
                    <a:pt x="6211851" y="1271051"/>
                  </a:lnTo>
                  <a:lnTo>
                    <a:pt x="6211851" y="0"/>
                  </a:lnTo>
                  <a:close/>
                </a:path>
              </a:pathLst>
            </a:custGeom>
            <a:solidFill>
              <a:srgbClr val="2E61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784388" y="5432833"/>
              <a:ext cx="6212205" cy="339090"/>
            </a:xfrm>
            <a:custGeom>
              <a:avLst/>
              <a:gdLst/>
              <a:ahLst/>
              <a:cxnLst/>
              <a:rect l="l" t="t" r="r" b="b"/>
              <a:pathLst>
                <a:path w="6212205" h="339089">
                  <a:moveTo>
                    <a:pt x="6211851" y="0"/>
                  </a:moveTo>
                  <a:lnTo>
                    <a:pt x="0" y="0"/>
                  </a:lnTo>
                  <a:lnTo>
                    <a:pt x="0" y="338808"/>
                  </a:lnTo>
                  <a:lnTo>
                    <a:pt x="6211851" y="338808"/>
                  </a:lnTo>
                  <a:lnTo>
                    <a:pt x="6211851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6878225" y="5424398"/>
            <a:ext cx="3450590" cy="314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00" b="1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dirty="0" sz="190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229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90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3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90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50" b="1">
                <a:solidFill>
                  <a:srgbClr val="2E6194"/>
                </a:solidFill>
                <a:latin typeface="Arial"/>
                <a:cs typeface="Arial"/>
              </a:rPr>
              <a:t>Advanced</a:t>
            </a:r>
            <a:r>
              <a:rPr dirty="0" sz="1900" spc="90" b="1">
                <a:solidFill>
                  <a:srgbClr val="2E6194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2E6194"/>
                </a:solidFill>
                <a:latin typeface="Arial"/>
                <a:cs typeface="Arial"/>
              </a:rPr>
              <a:t>Analysis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904708" y="5745641"/>
            <a:ext cx="5866130" cy="9271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1278890">
              <a:lnSpc>
                <a:spcPct val="102899"/>
              </a:lnSpc>
              <a:spcBef>
                <a:spcPts val="90"/>
              </a:spcBef>
            </a:pP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Perspective-Taking/</a:t>
            </a:r>
            <a:r>
              <a:rPr dirty="0" sz="115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Reflection/</a:t>
            </a:r>
            <a:r>
              <a:rPr dirty="0" sz="1150" spc="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Analysis,</a:t>
            </a:r>
            <a:r>
              <a:rPr dirty="0" sz="1150" spc="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Self-Other</a:t>
            </a:r>
            <a:r>
              <a:rPr dirty="0" sz="1150" spc="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Dynamic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Personally invested</a:t>
            </a:r>
            <a:r>
              <a:rPr dirty="0" sz="115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115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150" spc="10">
                <a:solidFill>
                  <a:srgbClr val="FFFFFF"/>
                </a:solidFill>
                <a:latin typeface="Verdana"/>
                <a:cs typeface="Verdana"/>
              </a:rPr>
              <a:t>Unscripted/Off</a:t>
            </a:r>
            <a:r>
              <a:rPr dirty="0" sz="115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15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10">
                <a:solidFill>
                  <a:srgbClr val="FFFFFF"/>
                </a:solidFill>
                <a:latin typeface="Verdana"/>
                <a:cs typeface="Verdana"/>
              </a:rPr>
              <a:t>Beaten</a:t>
            </a:r>
            <a:r>
              <a:rPr dirty="0" sz="115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20">
                <a:solidFill>
                  <a:srgbClr val="FFFFFF"/>
                </a:solidFill>
                <a:latin typeface="Verdana"/>
                <a:cs typeface="Verdana"/>
              </a:rPr>
              <a:t>Path</a:t>
            </a:r>
            <a:endParaRPr sz="1150">
              <a:latin typeface="Verdana"/>
              <a:cs typeface="Verdana"/>
            </a:endParaRPr>
          </a:p>
          <a:p>
            <a:pPr marL="12700" marR="5080">
              <a:lnSpc>
                <a:spcPct val="102899"/>
              </a:lnSpc>
            </a:pP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Free-flying</a:t>
            </a:r>
            <a:r>
              <a:rPr dirty="0" sz="115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among</a:t>
            </a:r>
            <a:r>
              <a:rPr dirty="0" sz="115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concepts,</a:t>
            </a:r>
            <a:r>
              <a:rPr dirty="0" sz="115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areas</a:t>
            </a:r>
            <a:r>
              <a:rPr dirty="0" sz="115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115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ferret</a:t>
            </a:r>
            <a:r>
              <a:rPr dirty="0" sz="115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out</a:t>
            </a:r>
            <a:r>
              <a:rPr dirty="0" sz="115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15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big,</a:t>
            </a:r>
            <a:r>
              <a:rPr dirty="0" sz="115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difficult</a:t>
            </a:r>
            <a:r>
              <a:rPr dirty="0" sz="115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questions</a:t>
            </a:r>
            <a:r>
              <a:rPr dirty="0" sz="115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25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major</a:t>
            </a:r>
            <a:r>
              <a:rPr dirty="0" sz="115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problematics,</a:t>
            </a:r>
            <a:r>
              <a:rPr dirty="0" sz="115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25">
                <a:solidFill>
                  <a:srgbClr val="FFFFFF"/>
                </a:solidFill>
                <a:latin typeface="Verdana"/>
                <a:cs typeface="Verdana"/>
              </a:rPr>
              <a:t>stakes,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urgencies</a:t>
            </a:r>
            <a:endParaRPr sz="1150">
              <a:latin typeface="Verdana"/>
              <a:cs typeface="Verdana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6784388" y="4010986"/>
            <a:ext cx="6212205" cy="1422400"/>
            <a:chOff x="6784388" y="4010986"/>
            <a:chExt cx="6212205" cy="1422400"/>
          </a:xfrm>
        </p:grpSpPr>
        <p:sp>
          <p:nvSpPr>
            <p:cNvPr id="27" name="object 27" descr=""/>
            <p:cNvSpPr/>
            <p:nvPr/>
          </p:nvSpPr>
          <p:spPr>
            <a:xfrm>
              <a:off x="6784388" y="4010986"/>
              <a:ext cx="6212205" cy="1422400"/>
            </a:xfrm>
            <a:custGeom>
              <a:avLst/>
              <a:gdLst/>
              <a:ahLst/>
              <a:cxnLst/>
              <a:rect l="l" t="t" r="r" b="b"/>
              <a:pathLst>
                <a:path w="6212205" h="1422400">
                  <a:moveTo>
                    <a:pt x="6211851" y="0"/>
                  </a:moveTo>
                  <a:lnTo>
                    <a:pt x="0" y="0"/>
                  </a:lnTo>
                  <a:lnTo>
                    <a:pt x="0" y="1421836"/>
                  </a:lnTo>
                  <a:lnTo>
                    <a:pt x="6211851" y="1421836"/>
                  </a:lnTo>
                  <a:lnTo>
                    <a:pt x="6211851" y="0"/>
                  </a:lnTo>
                  <a:close/>
                </a:path>
              </a:pathLst>
            </a:custGeom>
            <a:solidFill>
              <a:srgbClr val="2F76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784388" y="4010986"/>
              <a:ext cx="6212205" cy="339090"/>
            </a:xfrm>
            <a:custGeom>
              <a:avLst/>
              <a:gdLst/>
              <a:ahLst/>
              <a:cxnLst/>
              <a:rect l="l" t="t" r="r" b="b"/>
              <a:pathLst>
                <a:path w="6212205" h="339089">
                  <a:moveTo>
                    <a:pt x="6211851" y="0"/>
                  </a:moveTo>
                  <a:lnTo>
                    <a:pt x="0" y="0"/>
                  </a:lnTo>
                  <a:lnTo>
                    <a:pt x="0" y="338832"/>
                  </a:lnTo>
                  <a:lnTo>
                    <a:pt x="6211851" y="338832"/>
                  </a:lnTo>
                  <a:lnTo>
                    <a:pt x="6211851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6878225" y="4002548"/>
            <a:ext cx="3501390" cy="314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00" b="1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dirty="0" sz="1900" spc="25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25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900" spc="2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3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900" spc="25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F76A9"/>
                </a:solidFill>
                <a:latin typeface="Arial"/>
                <a:cs typeface="Arial"/>
              </a:rPr>
              <a:t>Evaluation-</a:t>
            </a:r>
            <a:r>
              <a:rPr dirty="0" sz="1900" spc="60" b="1">
                <a:solidFill>
                  <a:srgbClr val="2F76A9"/>
                </a:solidFill>
                <a:latin typeface="Arial"/>
                <a:cs typeface="Arial"/>
              </a:rPr>
              <a:t>Critique</a:t>
            </a:r>
            <a:endParaRPr sz="19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904708" y="4321832"/>
            <a:ext cx="4129404" cy="5664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0"/>
              </a:spcBef>
            </a:pP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Evaluation/Critique</a:t>
            </a:r>
            <a:r>
              <a:rPr dirty="0" sz="1150" spc="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150" spc="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Power</a:t>
            </a:r>
            <a:r>
              <a:rPr dirty="0" sz="1150" spc="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Differences,</a:t>
            </a:r>
            <a:r>
              <a:rPr dirty="0" sz="1150" spc="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Positionality/ Compassion</a:t>
            </a: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Posing</a:t>
            </a:r>
            <a:r>
              <a:rPr dirty="0" sz="1150" spc="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Complex</a:t>
            </a:r>
            <a:r>
              <a:rPr dirty="0" sz="1150" spc="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Questions</a:t>
            </a:r>
            <a:endParaRPr sz="1150">
              <a:latin typeface="Verdana"/>
              <a:cs typeface="Verdana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6784388" y="2438377"/>
            <a:ext cx="6212205" cy="1572895"/>
            <a:chOff x="6784388" y="2438377"/>
            <a:chExt cx="6212205" cy="1572895"/>
          </a:xfrm>
        </p:grpSpPr>
        <p:sp>
          <p:nvSpPr>
            <p:cNvPr id="32" name="object 32" descr=""/>
            <p:cNvSpPr/>
            <p:nvPr/>
          </p:nvSpPr>
          <p:spPr>
            <a:xfrm>
              <a:off x="6784388" y="2438377"/>
              <a:ext cx="6212205" cy="1572895"/>
            </a:xfrm>
            <a:custGeom>
              <a:avLst/>
              <a:gdLst/>
              <a:ahLst/>
              <a:cxnLst/>
              <a:rect l="l" t="t" r="r" b="b"/>
              <a:pathLst>
                <a:path w="6212205" h="1572895">
                  <a:moveTo>
                    <a:pt x="6211851" y="0"/>
                  </a:moveTo>
                  <a:lnTo>
                    <a:pt x="0" y="0"/>
                  </a:lnTo>
                  <a:lnTo>
                    <a:pt x="0" y="1572620"/>
                  </a:lnTo>
                  <a:lnTo>
                    <a:pt x="6211851" y="1572620"/>
                  </a:lnTo>
                  <a:lnTo>
                    <a:pt x="6211851" y="0"/>
                  </a:lnTo>
                  <a:close/>
                </a:path>
              </a:pathLst>
            </a:custGeom>
            <a:solidFill>
              <a:srgbClr val="2D8E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784388" y="2438377"/>
              <a:ext cx="6212205" cy="339090"/>
            </a:xfrm>
            <a:custGeom>
              <a:avLst/>
              <a:gdLst/>
              <a:ahLst/>
              <a:cxnLst/>
              <a:rect l="l" t="t" r="r" b="b"/>
              <a:pathLst>
                <a:path w="6212205" h="339089">
                  <a:moveTo>
                    <a:pt x="6211851" y="0"/>
                  </a:moveTo>
                  <a:lnTo>
                    <a:pt x="0" y="0"/>
                  </a:lnTo>
                  <a:lnTo>
                    <a:pt x="0" y="338820"/>
                  </a:lnTo>
                  <a:lnTo>
                    <a:pt x="6211851" y="338820"/>
                  </a:lnTo>
                  <a:lnTo>
                    <a:pt x="6211851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6878225" y="2429904"/>
            <a:ext cx="3992879" cy="314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00" b="1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dirty="0" sz="1900" spc="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8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1900" spc="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3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90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D8EC1"/>
                </a:solidFill>
                <a:latin typeface="Arial"/>
                <a:cs typeface="Arial"/>
              </a:rPr>
              <a:t>Social</a:t>
            </a:r>
            <a:r>
              <a:rPr dirty="0" sz="1900" spc="85" b="1">
                <a:solidFill>
                  <a:srgbClr val="2D8EC1"/>
                </a:solidFill>
                <a:latin typeface="Arial"/>
                <a:cs typeface="Arial"/>
              </a:rPr>
              <a:t> </a:t>
            </a:r>
            <a:r>
              <a:rPr dirty="0" sz="1900" spc="55" b="1">
                <a:solidFill>
                  <a:srgbClr val="2D8EC1"/>
                </a:solidFill>
                <a:latin typeface="Arial"/>
                <a:cs typeface="Arial"/>
              </a:rPr>
              <a:t>Agency</a:t>
            </a:r>
            <a:r>
              <a:rPr dirty="0" sz="1900" spc="90" b="1">
                <a:solidFill>
                  <a:srgbClr val="2D8EC1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D8EC1"/>
                </a:solidFill>
                <a:latin typeface="Arial"/>
                <a:cs typeface="Arial"/>
              </a:rPr>
              <a:t>&amp;</a:t>
            </a:r>
            <a:r>
              <a:rPr dirty="0" sz="1900" spc="85" b="1">
                <a:solidFill>
                  <a:srgbClr val="2D8EC1"/>
                </a:solidFill>
                <a:latin typeface="Arial"/>
                <a:cs typeface="Arial"/>
              </a:rPr>
              <a:t> </a:t>
            </a:r>
            <a:r>
              <a:rPr dirty="0" sz="1900" spc="50" b="1">
                <a:solidFill>
                  <a:srgbClr val="2D8EC1"/>
                </a:solidFill>
                <a:latin typeface="Arial"/>
                <a:cs typeface="Arial"/>
              </a:rPr>
              <a:t>Action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904721" y="2747225"/>
            <a:ext cx="3848735" cy="11074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0"/>
              </a:spcBef>
            </a:pP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Designing</a:t>
            </a:r>
            <a:r>
              <a:rPr dirty="0" sz="1150" spc="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Actions,</a:t>
            </a:r>
            <a:r>
              <a:rPr dirty="0" sz="1150" spc="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Personal-Social</a:t>
            </a:r>
            <a:r>
              <a:rPr dirty="0" sz="1150" spc="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Responsibility </a:t>
            </a:r>
            <a:r>
              <a:rPr dirty="0" sz="1150" spc="55">
                <a:solidFill>
                  <a:srgbClr val="FFFFFF"/>
                </a:solidFill>
                <a:latin typeface="Verdana"/>
                <a:cs typeface="Verdana"/>
              </a:rPr>
              <a:t>Able</a:t>
            </a:r>
            <a:r>
              <a:rPr dirty="0" sz="115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115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see</a:t>
            </a:r>
            <a:r>
              <a:rPr dirty="0" sz="115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connections</a:t>
            </a:r>
            <a:r>
              <a:rPr dirty="0" sz="115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across</a:t>
            </a:r>
            <a:r>
              <a:rPr dirty="0" sz="115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differences</a:t>
            </a:r>
            <a:r>
              <a:rPr dirty="0" sz="1150" spc="5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Problem-solving,</a:t>
            </a:r>
            <a:r>
              <a:rPr dirty="0" sz="1150" spc="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Responsive</a:t>
            </a:r>
            <a:r>
              <a:rPr dirty="0" sz="1150" spc="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decision</a:t>
            </a:r>
            <a:r>
              <a:rPr dirty="0" sz="1150" spc="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making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Constructive-Resistive</a:t>
            </a:r>
            <a:r>
              <a:rPr dirty="0" sz="115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(from</a:t>
            </a:r>
            <a:r>
              <a:rPr dirty="0" sz="115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15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marginalized</a:t>
            </a:r>
            <a:r>
              <a:rPr dirty="0" sz="115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side)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Action,</a:t>
            </a:r>
            <a:r>
              <a:rPr dirty="0" sz="1150" spc="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Advocacy,</a:t>
            </a:r>
            <a:r>
              <a:rPr dirty="0" sz="1150" spc="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Allies,</a:t>
            </a: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Sharing</a:t>
            </a:r>
            <a:r>
              <a:rPr dirty="0" sz="1150" spc="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with/Teaching</a:t>
            </a:r>
            <a:r>
              <a:rPr dirty="0" sz="115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Others</a:t>
            </a:r>
            <a:endParaRPr sz="1150">
              <a:latin typeface="Verdana"/>
              <a:cs typeface="Verdana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6784388" y="714970"/>
            <a:ext cx="6212205" cy="1724025"/>
            <a:chOff x="6784388" y="714970"/>
            <a:chExt cx="6212205" cy="1724025"/>
          </a:xfrm>
        </p:grpSpPr>
        <p:sp>
          <p:nvSpPr>
            <p:cNvPr id="37" name="object 37" descr=""/>
            <p:cNvSpPr/>
            <p:nvPr/>
          </p:nvSpPr>
          <p:spPr>
            <a:xfrm>
              <a:off x="6784388" y="714970"/>
              <a:ext cx="6212205" cy="1724025"/>
            </a:xfrm>
            <a:custGeom>
              <a:avLst/>
              <a:gdLst/>
              <a:ahLst/>
              <a:cxnLst/>
              <a:rect l="l" t="t" r="r" b="b"/>
              <a:pathLst>
                <a:path w="6212205" h="1724025">
                  <a:moveTo>
                    <a:pt x="6211851" y="0"/>
                  </a:moveTo>
                  <a:lnTo>
                    <a:pt x="0" y="0"/>
                  </a:lnTo>
                  <a:lnTo>
                    <a:pt x="0" y="1723406"/>
                  </a:lnTo>
                  <a:lnTo>
                    <a:pt x="6211851" y="1723406"/>
                  </a:lnTo>
                  <a:lnTo>
                    <a:pt x="6211851" y="0"/>
                  </a:lnTo>
                  <a:close/>
                </a:path>
              </a:pathLst>
            </a:custGeom>
            <a:solidFill>
              <a:srgbClr val="27AA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784388" y="714970"/>
              <a:ext cx="6212205" cy="339090"/>
            </a:xfrm>
            <a:custGeom>
              <a:avLst/>
              <a:gdLst/>
              <a:ahLst/>
              <a:cxnLst/>
              <a:rect l="l" t="t" r="r" b="b"/>
              <a:pathLst>
                <a:path w="6212205" h="339090">
                  <a:moveTo>
                    <a:pt x="6211851" y="0"/>
                  </a:moveTo>
                  <a:lnTo>
                    <a:pt x="0" y="0"/>
                  </a:lnTo>
                  <a:lnTo>
                    <a:pt x="0" y="338820"/>
                  </a:lnTo>
                  <a:lnTo>
                    <a:pt x="6211851" y="338820"/>
                  </a:lnTo>
                  <a:lnTo>
                    <a:pt x="6211851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5916740" y="-27844"/>
            <a:ext cx="6812280" cy="1796414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950" spc="70" b="1">
                <a:solidFill>
                  <a:srgbClr val="FFFFFF"/>
                </a:solidFill>
                <a:latin typeface="Arial"/>
                <a:cs typeface="Arial"/>
              </a:rPr>
              <a:t>Diversity</a:t>
            </a:r>
            <a:r>
              <a:rPr dirty="0" sz="195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105" b="1">
                <a:solidFill>
                  <a:srgbClr val="FFFFFF"/>
                </a:solidFill>
                <a:latin typeface="Arial"/>
                <a:cs typeface="Arial"/>
              </a:rPr>
              <a:t>Engagement</a:t>
            </a:r>
            <a:r>
              <a:rPr dirty="0" sz="195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95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70" b="1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dirty="0" sz="195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55" b="1">
                <a:solidFill>
                  <a:srgbClr val="FFFFFF"/>
                </a:solidFill>
                <a:latin typeface="Arial"/>
                <a:cs typeface="Arial"/>
              </a:rPr>
              <a:t>Taxonomy</a:t>
            </a:r>
            <a:r>
              <a:rPr dirty="0" sz="195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60" b="1">
                <a:solidFill>
                  <a:srgbClr val="FFFFFF"/>
                </a:solidFill>
                <a:latin typeface="Arial"/>
                <a:cs typeface="Arial"/>
              </a:rPr>
              <a:t>(DELTA)</a:t>
            </a:r>
            <a:endParaRPr sz="1950">
              <a:latin typeface="Arial"/>
              <a:cs typeface="Arial"/>
            </a:endParaRPr>
          </a:p>
          <a:p>
            <a:pPr marL="4445000">
              <a:lnSpc>
                <a:spcPct val="100000"/>
              </a:lnSpc>
              <a:spcBef>
                <a:spcPts val="244"/>
              </a:spcBef>
            </a:pPr>
            <a:r>
              <a:rPr dirty="0" sz="950" spc="50" b="1">
                <a:solidFill>
                  <a:srgbClr val="FFFFFF"/>
                </a:solidFill>
                <a:latin typeface="Arial"/>
                <a:cs typeface="Arial"/>
              </a:rPr>
              <a:t>(Halualani,</a:t>
            </a:r>
            <a:r>
              <a:rPr dirty="0" sz="950" spc="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10" b="1">
                <a:solidFill>
                  <a:srgbClr val="FFFFFF"/>
                </a:solidFill>
                <a:latin typeface="Arial"/>
                <a:cs typeface="Arial"/>
              </a:rPr>
              <a:t>Haiker,</a:t>
            </a:r>
            <a:r>
              <a:rPr dirty="0" sz="950" spc="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1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950" spc="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10" b="1">
                <a:solidFill>
                  <a:srgbClr val="FFFFFF"/>
                </a:solidFill>
                <a:latin typeface="Arial"/>
                <a:cs typeface="Arial"/>
              </a:rPr>
              <a:t>Lancaster,</a:t>
            </a:r>
            <a:r>
              <a:rPr dirty="0" sz="950" spc="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65" b="1">
                <a:solidFill>
                  <a:srgbClr val="FFFFFF"/>
                </a:solidFill>
                <a:latin typeface="Arial"/>
                <a:cs typeface="Arial"/>
              </a:rPr>
              <a:t>2012)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950">
              <a:latin typeface="Arial"/>
              <a:cs typeface="Arial"/>
            </a:endParaRPr>
          </a:p>
          <a:p>
            <a:pPr marL="974090">
              <a:lnSpc>
                <a:spcPct val="100000"/>
              </a:lnSpc>
            </a:pPr>
            <a:r>
              <a:rPr dirty="0" sz="1900" b="1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dirty="0" sz="1900" spc="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05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1900" spc="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13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900" spc="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50" b="1">
                <a:solidFill>
                  <a:srgbClr val="27AAE1"/>
                </a:solidFill>
                <a:latin typeface="Arial"/>
                <a:cs typeface="Arial"/>
              </a:rPr>
              <a:t>Innovative</a:t>
            </a:r>
            <a:r>
              <a:rPr dirty="0" sz="1900" spc="75" b="1">
                <a:solidFill>
                  <a:srgbClr val="27AAE1"/>
                </a:solidFill>
                <a:latin typeface="Arial"/>
                <a:cs typeface="Arial"/>
              </a:rPr>
              <a:t> </a:t>
            </a:r>
            <a:r>
              <a:rPr dirty="0" sz="1900" spc="65" b="1">
                <a:solidFill>
                  <a:srgbClr val="27AAE1"/>
                </a:solidFill>
                <a:latin typeface="Arial"/>
                <a:cs typeface="Arial"/>
              </a:rPr>
              <a:t>Problem</a:t>
            </a:r>
            <a:r>
              <a:rPr dirty="0" sz="1900" spc="80" b="1">
                <a:solidFill>
                  <a:srgbClr val="27AAE1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27AAE1"/>
                </a:solidFill>
                <a:latin typeface="Arial"/>
                <a:cs typeface="Arial"/>
              </a:rPr>
              <a:t>Solving</a:t>
            </a:r>
            <a:endParaRPr sz="1900">
              <a:latin typeface="Arial"/>
              <a:cs typeface="Arial"/>
            </a:endParaRPr>
          </a:p>
          <a:p>
            <a:pPr marL="1000125">
              <a:lnSpc>
                <a:spcPct val="100000"/>
              </a:lnSpc>
              <a:spcBef>
                <a:spcPts val="245"/>
              </a:spcBef>
            </a:pPr>
            <a:r>
              <a:rPr dirty="0" sz="1150" spc="-20">
                <a:solidFill>
                  <a:srgbClr val="FFFFFF"/>
                </a:solidFill>
                <a:latin typeface="Verdana"/>
                <a:cs typeface="Verdana"/>
              </a:rPr>
              <a:t>Innovative</a:t>
            </a:r>
            <a:r>
              <a:rPr dirty="0" sz="115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thinking</a:t>
            </a:r>
            <a:endParaRPr sz="1150">
              <a:latin typeface="Verdana"/>
              <a:cs typeface="Verdana"/>
            </a:endParaRPr>
          </a:p>
          <a:p>
            <a:pPr marL="1000125" marR="619760">
              <a:lnSpc>
                <a:spcPct val="102899"/>
              </a:lnSpc>
            </a:pP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Uses</a:t>
            </a:r>
            <a:r>
              <a:rPr dirty="0" sz="115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multiple</a:t>
            </a:r>
            <a:r>
              <a:rPr dirty="0" sz="115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perspectives</a:t>
            </a:r>
            <a:r>
              <a:rPr dirty="0" sz="115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115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develop</a:t>
            </a:r>
            <a:r>
              <a:rPr dirty="0" sz="115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40">
                <a:solidFill>
                  <a:srgbClr val="FFFFFF"/>
                </a:solidFill>
                <a:latin typeface="Verdana"/>
                <a:cs typeface="Verdana"/>
              </a:rPr>
              <a:t>new,</a:t>
            </a:r>
            <a:r>
              <a:rPr dirty="0" sz="115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original,</a:t>
            </a:r>
            <a:r>
              <a:rPr dirty="0" sz="115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unique,</a:t>
            </a:r>
            <a:r>
              <a:rPr dirty="0" sz="115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impactful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strategies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solutions</a:t>
            </a:r>
            <a:r>
              <a:rPr dirty="0" sz="115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 problematics</a:t>
            </a:r>
            <a:endParaRPr sz="1150">
              <a:latin typeface="Verdana"/>
              <a:cs typeface="Verdana"/>
            </a:endParaRPr>
          </a:p>
          <a:p>
            <a:pPr marL="1000125">
              <a:lnSpc>
                <a:spcPct val="100000"/>
              </a:lnSpc>
              <a:spcBef>
                <a:spcPts val="40"/>
              </a:spcBef>
            </a:pP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Relies</a:t>
            </a:r>
            <a:r>
              <a:rPr dirty="0" sz="115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11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multiple</a:t>
            </a:r>
            <a:r>
              <a:rPr dirty="0" sz="11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heuristics</a:t>
            </a:r>
            <a:r>
              <a:rPr dirty="0" sz="11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(from</a:t>
            </a:r>
            <a:r>
              <a:rPr dirty="0" sz="11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dirty="0" sz="11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cultures,</a:t>
            </a:r>
            <a:r>
              <a:rPr dirty="0" sz="11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contexts,</a:t>
            </a:r>
            <a:r>
              <a:rPr dirty="0" sz="11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arenas</a:t>
            </a:r>
            <a:r>
              <a:rPr dirty="0" sz="11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15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Verdana"/>
                <a:cs typeface="Verdana"/>
              </a:rPr>
              <a:t>life)</a:t>
            </a:r>
            <a:endParaRPr sz="1150">
              <a:latin typeface="Verdana"/>
              <a:cs typeface="Verdana"/>
            </a:endParaRPr>
          </a:p>
        </p:txBody>
      </p:sp>
      <p:pic>
        <p:nvPicPr>
          <p:cNvPr id="40" name="object 4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3428" y="859910"/>
            <a:ext cx="673971" cy="8800867"/>
          </a:xfrm>
          <a:prstGeom prst="rect">
            <a:avLst/>
          </a:prstGeom>
        </p:spPr>
      </p:pic>
      <p:sp>
        <p:nvSpPr>
          <p:cNvPr id="41" name="object 41" descr=""/>
          <p:cNvSpPr txBox="1"/>
          <p:nvPr/>
        </p:nvSpPr>
        <p:spPr>
          <a:xfrm>
            <a:off x="5833028" y="8781258"/>
            <a:ext cx="372745" cy="848360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2050" spc="65" b="1">
                <a:solidFill>
                  <a:srgbClr val="A7A9AC"/>
                </a:solidFill>
                <a:latin typeface="Arial"/>
                <a:cs typeface="Arial"/>
              </a:rPr>
              <a:t>Lower</a:t>
            </a:r>
            <a:endParaRPr sz="205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074402" y="7901061"/>
            <a:ext cx="372745" cy="1728470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2050" spc="100" b="1">
                <a:solidFill>
                  <a:srgbClr val="A7A9AC"/>
                </a:solidFill>
                <a:latin typeface="Arial"/>
                <a:cs typeface="Arial"/>
              </a:rPr>
              <a:t>Engagement</a:t>
            </a:r>
            <a:endParaRPr sz="205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833028" y="5754165"/>
            <a:ext cx="372745" cy="920750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2050" spc="75" b="1">
                <a:solidFill>
                  <a:srgbClr val="A7A9AC"/>
                </a:solidFill>
                <a:latin typeface="Arial"/>
                <a:cs typeface="Arial"/>
              </a:rPr>
              <a:t>Higher</a:t>
            </a:r>
            <a:endParaRPr sz="205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6074402" y="4946834"/>
            <a:ext cx="372745" cy="1728470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2050" spc="100" b="1">
                <a:solidFill>
                  <a:srgbClr val="A7A9AC"/>
                </a:solidFill>
                <a:latin typeface="Arial"/>
                <a:cs typeface="Arial"/>
              </a:rPr>
              <a:t>Engagement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88900" y="1653249"/>
            <a:ext cx="12915900" cy="7996555"/>
            <a:chOff x="88900" y="1653249"/>
            <a:chExt cx="12915900" cy="799655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300" y="1983448"/>
              <a:ext cx="12445999" cy="736143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900" y="1653249"/>
              <a:ext cx="12915900" cy="799643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47700" y="1968499"/>
              <a:ext cx="4876800" cy="1905"/>
            </a:xfrm>
            <a:custGeom>
              <a:avLst/>
              <a:gdLst/>
              <a:ahLst/>
              <a:cxnLst/>
              <a:rect l="l" t="t" r="r" b="b"/>
              <a:pathLst>
                <a:path w="4876800" h="1905">
                  <a:moveTo>
                    <a:pt x="0" y="0"/>
                  </a:moveTo>
                  <a:lnTo>
                    <a:pt x="4876800" y="1587"/>
                  </a:lnTo>
                </a:path>
              </a:pathLst>
            </a:custGeom>
            <a:ln w="12700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98498" y="2209800"/>
            <a:ext cx="4119245" cy="59664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78130" marR="158750" indent="-265430">
              <a:lnSpc>
                <a:spcPct val="100600"/>
              </a:lnSpc>
              <a:spcBef>
                <a:spcPts val="80"/>
              </a:spcBef>
              <a:buFont typeface="Arial"/>
              <a:buChar char="•"/>
              <a:tabLst>
                <a:tab pos="279400" algn="l"/>
              </a:tabLst>
            </a:pPr>
            <a:r>
              <a:rPr dirty="0" sz="2900">
                <a:solidFill>
                  <a:srgbClr val="FFFFFF"/>
                </a:solidFill>
                <a:latin typeface="Verdana"/>
                <a:cs typeface="Verdana"/>
              </a:rPr>
              <a:t>Events</a:t>
            </a:r>
            <a:r>
              <a:rPr dirty="0" sz="29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 spc="-550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29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>
                <a:solidFill>
                  <a:srgbClr val="FFFFFF"/>
                </a:solidFill>
                <a:latin typeface="Verdana"/>
                <a:cs typeface="Verdana"/>
              </a:rPr>
              <a:t>Mid-</a:t>
            </a:r>
            <a:r>
              <a:rPr dirty="0" sz="2900" spc="-10">
                <a:solidFill>
                  <a:srgbClr val="FFFFFF"/>
                </a:solidFill>
                <a:latin typeface="Verdana"/>
                <a:cs typeface="Verdana"/>
              </a:rPr>
              <a:t>Levels </a:t>
            </a:r>
            <a:r>
              <a:rPr dirty="0" sz="2900" spc="-1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2900" spc="9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9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>
                <a:solidFill>
                  <a:srgbClr val="FFFFFF"/>
                </a:solidFill>
                <a:latin typeface="Verdana"/>
                <a:cs typeface="Verdana"/>
              </a:rPr>
              <a:t>DELTA</a:t>
            </a:r>
            <a:r>
              <a:rPr dirty="0" sz="29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 spc="-10">
                <a:solidFill>
                  <a:srgbClr val="FFFFFF"/>
                </a:solidFill>
                <a:latin typeface="Verdana"/>
                <a:cs typeface="Verdana"/>
              </a:rPr>
              <a:t>(Diversity 	Engagement/ 	Learning)</a:t>
            </a:r>
            <a:endParaRPr sz="2900">
              <a:latin typeface="Verdana"/>
              <a:cs typeface="Verdana"/>
            </a:endParaRPr>
          </a:p>
          <a:p>
            <a:pPr marL="278130" marR="5080" indent="-265430">
              <a:lnSpc>
                <a:spcPct val="100600"/>
              </a:lnSpc>
              <a:spcBef>
                <a:spcPts val="1595"/>
              </a:spcBef>
              <a:buFont typeface="Arial"/>
              <a:buChar char="•"/>
              <a:tabLst>
                <a:tab pos="279400" algn="l"/>
              </a:tabLst>
            </a:pPr>
            <a:r>
              <a:rPr dirty="0" sz="2900">
                <a:solidFill>
                  <a:srgbClr val="FFFFFF"/>
                </a:solidFill>
                <a:latin typeface="Verdana"/>
                <a:cs typeface="Verdana"/>
              </a:rPr>
              <a:t>Focuses</a:t>
            </a:r>
            <a:r>
              <a:rPr dirty="0" sz="2900" spc="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 spc="35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dirty="0" sz="2900" spc="35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2900" spc="50">
                <a:solidFill>
                  <a:srgbClr val="FFFFFF"/>
                </a:solidFill>
                <a:latin typeface="Verdana"/>
                <a:cs typeface="Verdana"/>
              </a:rPr>
              <a:t>Advanced</a:t>
            </a:r>
            <a:r>
              <a:rPr dirty="0" sz="29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 spc="-10">
                <a:solidFill>
                  <a:srgbClr val="FFFFFF"/>
                </a:solidFill>
                <a:latin typeface="Verdana"/>
                <a:cs typeface="Verdana"/>
              </a:rPr>
              <a:t>Analysis </a:t>
            </a:r>
            <a:r>
              <a:rPr dirty="0" sz="2900" spc="-1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290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29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 spc="-10">
                <a:solidFill>
                  <a:srgbClr val="FFFFFF"/>
                </a:solidFill>
                <a:latin typeface="Verdana"/>
                <a:cs typeface="Verdana"/>
              </a:rPr>
              <a:t>Critical</a:t>
            </a:r>
            <a:r>
              <a:rPr dirty="0" sz="2900" spc="7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 spc="725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2900">
                <a:solidFill>
                  <a:srgbClr val="FFFFFF"/>
                </a:solidFill>
                <a:latin typeface="Verdana"/>
                <a:cs typeface="Verdana"/>
              </a:rPr>
              <a:t>Evaluation</a:t>
            </a:r>
            <a:r>
              <a:rPr dirty="0" sz="290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290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 spc="-10">
                <a:solidFill>
                  <a:srgbClr val="FFFFFF"/>
                </a:solidFill>
                <a:latin typeface="Verdana"/>
                <a:cs typeface="Verdana"/>
              </a:rPr>
              <a:t>Beyond</a:t>
            </a:r>
            <a:endParaRPr sz="2900">
              <a:latin typeface="Verdana"/>
              <a:cs typeface="Verdana"/>
            </a:endParaRPr>
          </a:p>
          <a:p>
            <a:pPr algn="just" marL="278130" indent="-265430">
              <a:lnSpc>
                <a:spcPct val="100000"/>
              </a:lnSpc>
              <a:spcBef>
                <a:spcPts val="1620"/>
              </a:spcBef>
              <a:buFont typeface="Arial"/>
              <a:buChar char="•"/>
              <a:tabLst>
                <a:tab pos="278130" algn="l"/>
              </a:tabLst>
            </a:pPr>
            <a:r>
              <a:rPr dirty="0" sz="2900">
                <a:solidFill>
                  <a:srgbClr val="FFFFFF"/>
                </a:solidFill>
                <a:latin typeface="Verdana"/>
                <a:cs typeface="Verdana"/>
              </a:rPr>
              <a:t>Leverage</a:t>
            </a:r>
            <a:r>
              <a:rPr dirty="0" sz="29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 spc="-10">
                <a:solidFill>
                  <a:srgbClr val="FFFFFF"/>
                </a:solidFill>
                <a:latin typeface="Verdana"/>
                <a:cs typeface="Verdana"/>
              </a:rPr>
              <a:t>Points</a:t>
            </a:r>
            <a:endParaRPr sz="2900">
              <a:latin typeface="Verdana"/>
              <a:cs typeface="Verdana"/>
            </a:endParaRPr>
          </a:p>
          <a:p>
            <a:pPr algn="just" marL="278130" marR="204470" indent="-265430">
              <a:lnSpc>
                <a:spcPct val="100600"/>
              </a:lnSpc>
              <a:spcBef>
                <a:spcPts val="1600"/>
              </a:spcBef>
              <a:buFont typeface="Arial"/>
              <a:buChar char="•"/>
              <a:tabLst>
                <a:tab pos="279400" algn="l"/>
              </a:tabLst>
            </a:pPr>
            <a:r>
              <a:rPr dirty="0" sz="2900" spc="-20">
                <a:solidFill>
                  <a:srgbClr val="FFFFFF"/>
                </a:solidFill>
                <a:latin typeface="Verdana"/>
                <a:cs typeface="Verdana"/>
              </a:rPr>
              <a:t>Target</a:t>
            </a:r>
            <a:r>
              <a:rPr dirty="0" sz="2900" spc="-2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 spc="-10">
                <a:solidFill>
                  <a:srgbClr val="FFFFFF"/>
                </a:solidFill>
                <a:latin typeface="Verdana"/>
                <a:cs typeface="Verdana"/>
              </a:rPr>
              <a:t>engagement 	levels</a:t>
            </a:r>
            <a:r>
              <a:rPr dirty="0" sz="29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9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 spc="-25">
                <a:solidFill>
                  <a:srgbClr val="FFFFFF"/>
                </a:solidFill>
                <a:latin typeface="Verdana"/>
                <a:cs typeface="Verdana"/>
              </a:rPr>
              <a:t>events</a:t>
            </a:r>
            <a:r>
              <a:rPr dirty="0" sz="29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 spc="25">
                <a:solidFill>
                  <a:srgbClr val="FFFFFF"/>
                </a:solidFill>
                <a:latin typeface="Verdana"/>
                <a:cs typeface="Verdana"/>
              </a:rPr>
              <a:t>&amp;/ </a:t>
            </a:r>
            <a:r>
              <a:rPr dirty="0" sz="2900" spc="25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290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29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 spc="-10">
                <a:solidFill>
                  <a:srgbClr val="FFFFFF"/>
                </a:solidFill>
                <a:latin typeface="Verdana"/>
                <a:cs typeface="Verdana"/>
              </a:rPr>
              <a:t>life-</a:t>
            </a:r>
            <a:r>
              <a:rPr dirty="0" sz="2900">
                <a:solidFill>
                  <a:srgbClr val="FFFFFF"/>
                </a:solidFill>
                <a:latin typeface="Verdana"/>
                <a:cs typeface="Verdana"/>
              </a:rPr>
              <a:t>stage</a:t>
            </a:r>
            <a:r>
              <a:rPr dirty="0" sz="29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 spc="-10">
                <a:solidFill>
                  <a:srgbClr val="FFFFFF"/>
                </a:solidFill>
                <a:latin typeface="Verdana"/>
                <a:cs typeface="Verdana"/>
              </a:rPr>
              <a:t>these.</a:t>
            </a:r>
            <a:endParaRPr sz="2900">
              <a:latin typeface="Verdana"/>
              <a:cs typeface="Verdan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562600" y="596900"/>
            <a:ext cx="7302500" cy="1282700"/>
            <a:chOff x="5562600" y="596900"/>
            <a:chExt cx="7302500" cy="128270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62600" y="596900"/>
              <a:ext cx="7302500" cy="7493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20100" y="1054100"/>
              <a:ext cx="4432300" cy="82550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651041" y="566737"/>
            <a:ext cx="7020559" cy="1092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4200"/>
              </a:lnSpc>
              <a:spcBef>
                <a:spcPts val="100"/>
              </a:spcBef>
            </a:pPr>
            <a:r>
              <a:rPr dirty="0" sz="4000"/>
              <a:t>Make</a:t>
            </a:r>
            <a:r>
              <a:rPr dirty="0" sz="4000" spc="-165"/>
              <a:t> </a:t>
            </a:r>
            <a:r>
              <a:rPr dirty="0" sz="4000"/>
              <a:t>Decisions</a:t>
            </a:r>
            <a:r>
              <a:rPr dirty="0" sz="4000" spc="-165"/>
              <a:t> </a:t>
            </a:r>
            <a:r>
              <a:rPr dirty="0" sz="4000" spc="160"/>
              <a:t>About</a:t>
            </a:r>
            <a:r>
              <a:rPr dirty="0" sz="4000" spc="-165"/>
              <a:t> </a:t>
            </a:r>
            <a:r>
              <a:rPr dirty="0" sz="4000" spc="-20"/>
              <a:t>Your</a:t>
            </a:r>
            <a:endParaRPr sz="4000"/>
          </a:p>
          <a:p>
            <a:pPr algn="r" marR="5080">
              <a:lnSpc>
                <a:spcPts val="4200"/>
              </a:lnSpc>
            </a:pPr>
            <a:r>
              <a:rPr dirty="0" sz="4000"/>
              <a:t>Diversity</a:t>
            </a:r>
            <a:r>
              <a:rPr dirty="0" sz="4000" spc="-250"/>
              <a:t> </a:t>
            </a:r>
            <a:r>
              <a:rPr dirty="0" sz="4000" spc="130"/>
              <a:t>E</a:t>
            </a:r>
            <a:r>
              <a:rPr dirty="0" sz="4000" spc="130">
                <a:latin typeface="Calibri"/>
                <a:cs typeface="Calibri"/>
              </a:rPr>
              <a:t>ﬀ</a:t>
            </a:r>
            <a:r>
              <a:rPr dirty="0" sz="4000" spc="130"/>
              <a:t>orts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588500" y="2184400"/>
            <a:ext cx="17830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Events</a:t>
            </a:r>
            <a:r>
              <a:rPr dirty="0" sz="18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18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DELTA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8280400" y="2665413"/>
            <a:ext cx="4389755" cy="5286375"/>
            <a:chOff x="8280400" y="2665413"/>
            <a:chExt cx="4389755" cy="5286375"/>
          </a:xfrm>
        </p:grpSpPr>
        <p:sp>
          <p:nvSpPr>
            <p:cNvPr id="14" name="object 14" descr=""/>
            <p:cNvSpPr/>
            <p:nvPr/>
          </p:nvSpPr>
          <p:spPr>
            <a:xfrm>
              <a:off x="9391650" y="2667000"/>
              <a:ext cx="2184400" cy="5283200"/>
            </a:xfrm>
            <a:custGeom>
              <a:avLst/>
              <a:gdLst/>
              <a:ahLst/>
              <a:cxnLst/>
              <a:rect l="l" t="t" r="r" b="b"/>
              <a:pathLst>
                <a:path w="2184400" h="5283200">
                  <a:moveTo>
                    <a:pt x="0" y="3721099"/>
                  </a:moveTo>
                  <a:lnTo>
                    <a:pt x="0" y="5283199"/>
                  </a:lnTo>
                </a:path>
                <a:path w="2184400" h="5283200">
                  <a:moveTo>
                    <a:pt x="0" y="2946399"/>
                  </a:moveTo>
                  <a:lnTo>
                    <a:pt x="0" y="3124199"/>
                  </a:lnTo>
                </a:path>
                <a:path w="2184400" h="5283200">
                  <a:moveTo>
                    <a:pt x="0" y="0"/>
                  </a:moveTo>
                  <a:lnTo>
                    <a:pt x="0" y="2349499"/>
                  </a:lnTo>
                </a:path>
                <a:path w="2184400" h="5283200">
                  <a:moveTo>
                    <a:pt x="1092200" y="2946399"/>
                  </a:moveTo>
                  <a:lnTo>
                    <a:pt x="1092200" y="5283199"/>
                  </a:lnTo>
                </a:path>
                <a:path w="2184400" h="5283200">
                  <a:moveTo>
                    <a:pt x="1092200" y="0"/>
                  </a:moveTo>
                  <a:lnTo>
                    <a:pt x="1092200" y="2349499"/>
                  </a:lnTo>
                </a:path>
                <a:path w="2184400" h="5283200">
                  <a:moveTo>
                    <a:pt x="2184400" y="2946399"/>
                  </a:moveTo>
                  <a:lnTo>
                    <a:pt x="2184400" y="5283199"/>
                  </a:lnTo>
                </a:path>
                <a:path w="2184400" h="5283200">
                  <a:moveTo>
                    <a:pt x="2184400" y="0"/>
                  </a:moveTo>
                  <a:lnTo>
                    <a:pt x="2184400" y="2349499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2668250" y="2667000"/>
              <a:ext cx="0" cy="5283200"/>
            </a:xfrm>
            <a:custGeom>
              <a:avLst/>
              <a:gdLst/>
              <a:ahLst/>
              <a:cxnLst/>
              <a:rect l="l" t="t" r="r" b="b"/>
              <a:pathLst>
                <a:path w="0" h="5283200">
                  <a:moveTo>
                    <a:pt x="0" y="0"/>
                  </a:moveTo>
                  <a:lnTo>
                    <a:pt x="0" y="5283199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286750" y="2673350"/>
              <a:ext cx="0" cy="5270500"/>
            </a:xfrm>
            <a:custGeom>
              <a:avLst/>
              <a:gdLst/>
              <a:ahLst/>
              <a:cxnLst/>
              <a:rect l="l" t="t" r="r" b="b"/>
              <a:pathLst>
                <a:path w="0" h="5270500">
                  <a:moveTo>
                    <a:pt x="0" y="52704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5245100" y="2832100"/>
            <a:ext cx="289052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20">
                <a:solidFill>
                  <a:srgbClr val="FFFFFF"/>
                </a:solidFill>
                <a:latin typeface="Verdana"/>
                <a:cs typeface="Verdana"/>
              </a:rPr>
              <a:t>1-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Knowledge</a:t>
            </a:r>
            <a:r>
              <a:rPr dirty="0" sz="1500" spc="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Awareness</a:t>
            </a:r>
            <a:r>
              <a:rPr dirty="0" sz="1500" spc="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40">
                <a:solidFill>
                  <a:srgbClr val="FFFFFF"/>
                </a:solidFill>
                <a:latin typeface="Verdana"/>
                <a:cs typeface="Verdana"/>
              </a:rPr>
              <a:t>(134)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413500" y="4381500"/>
            <a:ext cx="17151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5">
                <a:solidFill>
                  <a:srgbClr val="FFFFFF"/>
                </a:solidFill>
                <a:latin typeface="Verdana"/>
                <a:cs typeface="Verdana"/>
              </a:rPr>
              <a:t>3-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Interaction</a:t>
            </a:r>
            <a:r>
              <a:rPr dirty="0" sz="15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Verdana"/>
                <a:cs typeface="Verdana"/>
              </a:rPr>
              <a:t>(37)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045200" y="5168900"/>
            <a:ext cx="20808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30">
                <a:solidFill>
                  <a:srgbClr val="FFFFFF"/>
                </a:solidFill>
                <a:latin typeface="Verdana"/>
                <a:cs typeface="Verdana"/>
              </a:rPr>
              <a:t>4-</a:t>
            </a:r>
            <a:r>
              <a:rPr dirty="0" sz="1500" spc="-20">
                <a:solidFill>
                  <a:srgbClr val="FFFFFF"/>
                </a:solidFill>
                <a:latin typeface="Verdana"/>
                <a:cs typeface="Verdana"/>
              </a:rPr>
              <a:t>Adv.</a:t>
            </a:r>
            <a:r>
              <a:rPr dirty="0" sz="15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Analysis</a:t>
            </a:r>
            <a:r>
              <a:rPr dirty="0" sz="15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(707)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473700" y="5943600"/>
            <a:ext cx="26631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0">
                <a:solidFill>
                  <a:srgbClr val="FFFFFF"/>
                </a:solidFill>
                <a:latin typeface="Verdana"/>
                <a:cs typeface="Verdana"/>
              </a:rPr>
              <a:t>5-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Evaluation-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Critique</a:t>
            </a:r>
            <a:r>
              <a:rPr dirty="0" sz="1500" spc="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Verdana"/>
                <a:cs typeface="Verdana"/>
              </a:rPr>
              <a:t>(269)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829300" y="7505700"/>
            <a:ext cx="230251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85">
                <a:solidFill>
                  <a:srgbClr val="FFFFFF"/>
                </a:solidFill>
                <a:latin typeface="Verdana"/>
                <a:cs typeface="Verdana"/>
              </a:rPr>
              <a:t>7-Innov.</a:t>
            </a:r>
            <a:r>
              <a:rPr dirty="0" sz="15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15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Prob.</a:t>
            </a:r>
            <a:r>
              <a:rPr dirty="0" sz="15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Solving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115300" y="7962900"/>
            <a:ext cx="3454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90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182100" y="7962900"/>
            <a:ext cx="4064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40">
                <a:solidFill>
                  <a:srgbClr val="FFFFFF"/>
                </a:solidFill>
                <a:latin typeface="Verdana"/>
                <a:cs typeface="Verdana"/>
              </a:rPr>
              <a:t>18%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0261600" y="7962900"/>
            <a:ext cx="4495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30">
                <a:solidFill>
                  <a:srgbClr val="FFFFFF"/>
                </a:solidFill>
                <a:latin typeface="Verdana"/>
                <a:cs typeface="Verdana"/>
              </a:rPr>
              <a:t>35%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1353800" y="7962900"/>
            <a:ext cx="4495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30">
                <a:solidFill>
                  <a:srgbClr val="FFFFFF"/>
                </a:solidFill>
                <a:latin typeface="Verdana"/>
                <a:cs typeface="Verdana"/>
              </a:rPr>
              <a:t>53%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2446000" y="7962900"/>
            <a:ext cx="4648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80">
                <a:solidFill>
                  <a:srgbClr val="FFFFFF"/>
                </a:solidFill>
                <a:latin typeface="Verdana"/>
                <a:cs typeface="Verdana"/>
              </a:rPr>
              <a:t>70%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8293100" y="2679700"/>
            <a:ext cx="3835400" cy="5054600"/>
            <a:chOff x="8293100" y="2679700"/>
            <a:chExt cx="3835400" cy="5054600"/>
          </a:xfrm>
        </p:grpSpPr>
        <p:sp>
          <p:nvSpPr>
            <p:cNvPr id="28" name="object 28" descr=""/>
            <p:cNvSpPr/>
            <p:nvPr/>
          </p:nvSpPr>
          <p:spPr>
            <a:xfrm>
              <a:off x="8293100" y="6565900"/>
              <a:ext cx="12700" cy="596900"/>
            </a:xfrm>
            <a:custGeom>
              <a:avLst/>
              <a:gdLst/>
              <a:ahLst/>
              <a:cxnLst/>
              <a:rect l="l" t="t" r="r" b="b"/>
              <a:pathLst>
                <a:path w="12700" h="596900">
                  <a:moveTo>
                    <a:pt x="12700" y="0"/>
                  </a:moveTo>
                  <a:lnTo>
                    <a:pt x="0" y="0"/>
                  </a:lnTo>
                  <a:lnTo>
                    <a:pt x="0" y="596900"/>
                  </a:lnTo>
                  <a:lnTo>
                    <a:pt x="12700" y="5969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90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293100" y="5791200"/>
              <a:ext cx="1460500" cy="596900"/>
            </a:xfrm>
            <a:custGeom>
              <a:avLst/>
              <a:gdLst/>
              <a:ahLst/>
              <a:cxnLst/>
              <a:rect l="l" t="t" r="r" b="b"/>
              <a:pathLst>
                <a:path w="1460500" h="596900">
                  <a:moveTo>
                    <a:pt x="1460500" y="0"/>
                  </a:moveTo>
                  <a:lnTo>
                    <a:pt x="0" y="0"/>
                  </a:lnTo>
                  <a:lnTo>
                    <a:pt x="0" y="596900"/>
                  </a:lnTo>
                  <a:lnTo>
                    <a:pt x="1460500" y="596900"/>
                  </a:lnTo>
                  <a:lnTo>
                    <a:pt x="1460500" y="0"/>
                  </a:lnTo>
                  <a:close/>
                </a:path>
              </a:pathLst>
            </a:custGeom>
            <a:solidFill>
              <a:srgbClr val="2878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293100" y="5016500"/>
              <a:ext cx="3835400" cy="596900"/>
            </a:xfrm>
            <a:custGeom>
              <a:avLst/>
              <a:gdLst/>
              <a:ahLst/>
              <a:cxnLst/>
              <a:rect l="l" t="t" r="r" b="b"/>
              <a:pathLst>
                <a:path w="3835400" h="596900">
                  <a:moveTo>
                    <a:pt x="3835400" y="0"/>
                  </a:moveTo>
                  <a:lnTo>
                    <a:pt x="0" y="0"/>
                  </a:lnTo>
                  <a:lnTo>
                    <a:pt x="0" y="596900"/>
                  </a:lnTo>
                  <a:lnTo>
                    <a:pt x="3835400" y="596900"/>
                  </a:lnTo>
                  <a:lnTo>
                    <a:pt x="3835400" y="0"/>
                  </a:lnTo>
                  <a:close/>
                </a:path>
              </a:pathLst>
            </a:custGeom>
            <a:solidFill>
              <a:srgbClr val="2D62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293100" y="4241800"/>
              <a:ext cx="203200" cy="596900"/>
            </a:xfrm>
            <a:custGeom>
              <a:avLst/>
              <a:gdLst/>
              <a:ahLst/>
              <a:cxnLst/>
              <a:rect l="l" t="t" r="r" b="b"/>
              <a:pathLst>
                <a:path w="203200" h="596900">
                  <a:moveTo>
                    <a:pt x="203200" y="0"/>
                  </a:moveTo>
                  <a:lnTo>
                    <a:pt x="0" y="0"/>
                  </a:lnTo>
                  <a:lnTo>
                    <a:pt x="0" y="596900"/>
                  </a:lnTo>
                  <a:lnTo>
                    <a:pt x="203200" y="5969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C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293100" y="3467100"/>
              <a:ext cx="12700" cy="596900"/>
            </a:xfrm>
            <a:custGeom>
              <a:avLst/>
              <a:gdLst/>
              <a:ahLst/>
              <a:cxnLst/>
              <a:rect l="l" t="t" r="r" b="b"/>
              <a:pathLst>
                <a:path w="12700" h="596900">
                  <a:moveTo>
                    <a:pt x="12700" y="0"/>
                  </a:moveTo>
                  <a:lnTo>
                    <a:pt x="0" y="0"/>
                  </a:lnTo>
                  <a:lnTo>
                    <a:pt x="0" y="596900"/>
                  </a:lnTo>
                  <a:lnTo>
                    <a:pt x="12700" y="5969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F793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293100" y="2679700"/>
              <a:ext cx="723900" cy="596900"/>
            </a:xfrm>
            <a:custGeom>
              <a:avLst/>
              <a:gdLst/>
              <a:ahLst/>
              <a:cxnLst/>
              <a:rect l="l" t="t" r="r" b="b"/>
              <a:pathLst>
                <a:path w="723900" h="596900">
                  <a:moveTo>
                    <a:pt x="723900" y="0"/>
                  </a:moveTo>
                  <a:lnTo>
                    <a:pt x="0" y="0"/>
                  </a:lnTo>
                  <a:lnTo>
                    <a:pt x="0" y="596900"/>
                  </a:lnTo>
                  <a:lnTo>
                    <a:pt x="723900" y="596900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F158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05800" y="7556500"/>
              <a:ext cx="304800" cy="177800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8305800" y="7505700"/>
            <a:ext cx="3054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36" name="object 3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31200" y="6781800"/>
            <a:ext cx="304800" cy="177800"/>
          </a:xfrm>
          <a:prstGeom prst="rect">
            <a:avLst/>
          </a:prstGeom>
        </p:spPr>
      </p:pic>
      <p:sp>
        <p:nvSpPr>
          <p:cNvPr id="37" name="object 37" descr=""/>
          <p:cNvSpPr txBox="1"/>
          <p:nvPr/>
        </p:nvSpPr>
        <p:spPr>
          <a:xfrm>
            <a:off x="5321300" y="6718300"/>
            <a:ext cx="33153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1965" algn="l"/>
              </a:tabLst>
            </a:pPr>
            <a:r>
              <a:rPr dirty="0" sz="1500" spc="-25">
                <a:solidFill>
                  <a:srgbClr val="FFFFFF"/>
                </a:solidFill>
                <a:latin typeface="Verdana"/>
                <a:cs typeface="Verdana"/>
              </a:rPr>
              <a:t>6-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dirty="0" sz="1500" spc="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Agency</a:t>
            </a:r>
            <a:r>
              <a:rPr dirty="0" sz="150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150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Action</a:t>
            </a:r>
            <a:r>
              <a:rPr dirty="0" sz="1500" spc="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Verdana"/>
                <a:cs typeface="Verdana"/>
              </a:rPr>
              <a:t>(3)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400" spc="-70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38" name="object 3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66300" y="5981700"/>
            <a:ext cx="444500" cy="203200"/>
          </a:xfrm>
          <a:prstGeom prst="rect">
            <a:avLst/>
          </a:prstGeom>
        </p:spPr>
      </p:pic>
      <p:sp>
        <p:nvSpPr>
          <p:cNvPr id="39" name="object 39" descr=""/>
          <p:cNvSpPr txBox="1"/>
          <p:nvPr/>
        </p:nvSpPr>
        <p:spPr>
          <a:xfrm>
            <a:off x="9766300" y="5930900"/>
            <a:ext cx="44830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30">
                <a:solidFill>
                  <a:srgbClr val="FFFFFF"/>
                </a:solidFill>
                <a:latin typeface="Verdana"/>
                <a:cs typeface="Verdana"/>
              </a:rPr>
              <a:t>23%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0" name="object 4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153900" y="5219700"/>
            <a:ext cx="355600" cy="177800"/>
          </a:xfrm>
          <a:prstGeom prst="rect">
            <a:avLst/>
          </a:prstGeom>
        </p:spPr>
      </p:pic>
      <p:sp>
        <p:nvSpPr>
          <p:cNvPr id="41" name="object 41" descr=""/>
          <p:cNvSpPr txBox="1"/>
          <p:nvPr/>
        </p:nvSpPr>
        <p:spPr>
          <a:xfrm>
            <a:off x="12153900" y="5168900"/>
            <a:ext cx="3613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4">
                <a:solidFill>
                  <a:srgbClr val="FFFFFF"/>
                </a:solidFill>
                <a:latin typeface="Verdana"/>
                <a:cs typeface="Verdana"/>
              </a:rPr>
              <a:t>61%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42" name="object 4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09000" y="4445000"/>
            <a:ext cx="279400" cy="177800"/>
          </a:xfrm>
          <a:prstGeom prst="rect">
            <a:avLst/>
          </a:prstGeom>
        </p:spPr>
      </p:pic>
      <p:sp>
        <p:nvSpPr>
          <p:cNvPr id="43" name="object 43" descr=""/>
          <p:cNvSpPr txBox="1"/>
          <p:nvPr/>
        </p:nvSpPr>
        <p:spPr>
          <a:xfrm>
            <a:off x="8509000" y="4394200"/>
            <a:ext cx="2863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5">
                <a:solidFill>
                  <a:srgbClr val="FFFFFF"/>
                </a:solidFill>
                <a:latin typeface="Verdana"/>
                <a:cs typeface="Verdana"/>
              </a:rPr>
              <a:t>3%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44" name="object 4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31200" y="3670300"/>
            <a:ext cx="304800" cy="177800"/>
          </a:xfrm>
          <a:prstGeom prst="rect">
            <a:avLst/>
          </a:prstGeom>
        </p:spPr>
      </p:pic>
      <p:sp>
        <p:nvSpPr>
          <p:cNvPr id="45" name="object 45" descr=""/>
          <p:cNvSpPr txBox="1"/>
          <p:nvPr/>
        </p:nvSpPr>
        <p:spPr>
          <a:xfrm>
            <a:off x="7073900" y="3606800"/>
            <a:ext cx="15627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9365" algn="l"/>
              </a:tabLst>
            </a:pPr>
            <a:r>
              <a:rPr dirty="0" sz="1500" spc="-55">
                <a:solidFill>
                  <a:srgbClr val="FFFFFF"/>
                </a:solidFill>
                <a:latin typeface="Verdana"/>
                <a:cs typeface="Verdana"/>
              </a:rPr>
              <a:t>2-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Skills</a:t>
            </a:r>
            <a:r>
              <a:rPr dirty="0" sz="15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Verdana"/>
                <a:cs typeface="Verdana"/>
              </a:rPr>
              <a:t>(3)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400" spc="-80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46" name="object 4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042400" y="2895600"/>
            <a:ext cx="355600" cy="177800"/>
          </a:xfrm>
          <a:prstGeom prst="rect">
            <a:avLst/>
          </a:prstGeom>
        </p:spPr>
      </p:pic>
      <p:sp>
        <p:nvSpPr>
          <p:cNvPr id="47" name="object 47" descr=""/>
          <p:cNvSpPr txBox="1"/>
          <p:nvPr/>
        </p:nvSpPr>
        <p:spPr>
          <a:xfrm>
            <a:off x="9042400" y="2844800"/>
            <a:ext cx="3562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20">
                <a:solidFill>
                  <a:srgbClr val="FFFFFF"/>
                </a:solidFill>
                <a:latin typeface="Verdana"/>
                <a:cs typeface="Verdana"/>
              </a:rPr>
              <a:t>12%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398" y="2197100"/>
            <a:ext cx="3942715" cy="55422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279400" marR="572770" indent="-266700">
              <a:lnSpc>
                <a:spcPts val="3800"/>
              </a:lnSpc>
              <a:spcBef>
                <a:spcPts val="260"/>
              </a:spcBef>
              <a:buFont typeface="Arial"/>
              <a:buChar char="•"/>
              <a:tabLst>
                <a:tab pos="279400" algn="l"/>
              </a:tabLst>
            </a:pP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Events</a:t>
            </a:r>
            <a:r>
              <a:rPr dirty="0" sz="3200" spc="-2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605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32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75">
                <a:solidFill>
                  <a:srgbClr val="FFFFFF"/>
                </a:solidFill>
                <a:latin typeface="Verdana"/>
                <a:cs typeface="Verdana"/>
              </a:rPr>
              <a:t>Focus </a:t>
            </a:r>
            <a:r>
              <a:rPr dirty="0" sz="3200" spc="55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32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50">
                <a:solidFill>
                  <a:srgbClr val="FFFFFF"/>
                </a:solidFill>
                <a:latin typeface="Verdana"/>
                <a:cs typeface="Verdana"/>
              </a:rPr>
              <a:t>Race/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Ethnicity, International/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Global,</a:t>
            </a:r>
            <a:r>
              <a:rPr dirty="0" sz="32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Various </a:t>
            </a:r>
            <a:r>
              <a:rPr dirty="0" sz="3200" spc="60">
                <a:solidFill>
                  <a:srgbClr val="FFFFFF"/>
                </a:solidFill>
                <a:latin typeface="Verdana"/>
                <a:cs typeface="Verdana"/>
              </a:rPr>
              <a:t>Aspects</a:t>
            </a:r>
            <a:endParaRPr sz="3200">
              <a:latin typeface="Verdana"/>
              <a:cs typeface="Verdana"/>
            </a:endParaRPr>
          </a:p>
          <a:p>
            <a:pPr marL="279400" marR="5080" indent="-266700">
              <a:lnSpc>
                <a:spcPts val="3800"/>
              </a:lnSpc>
              <a:spcBef>
                <a:spcPts val="1580"/>
              </a:spcBef>
              <a:buFont typeface="Arial"/>
              <a:buChar char="•"/>
              <a:tabLst>
                <a:tab pos="279400" algn="l"/>
              </a:tabLst>
            </a:pPr>
            <a:r>
              <a:rPr dirty="0" sz="3200" spc="85">
                <a:solidFill>
                  <a:srgbClr val="FFFFFF"/>
                </a:solidFill>
                <a:latin typeface="Verdana"/>
                <a:cs typeface="Verdana"/>
              </a:rPr>
              <a:t>Focus</a:t>
            </a:r>
            <a:r>
              <a:rPr dirty="0" sz="320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dirty="0" sz="320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3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Disability, </a:t>
            </a:r>
            <a:r>
              <a:rPr dirty="0" sz="3200" spc="-70">
                <a:solidFill>
                  <a:srgbClr val="FFFFFF"/>
                </a:solidFill>
                <a:latin typeface="Verdana"/>
                <a:cs typeface="Verdana"/>
              </a:rPr>
              <a:t>Veterans,</a:t>
            </a:r>
            <a:r>
              <a:rPr dirty="0" sz="32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55">
                <a:solidFill>
                  <a:srgbClr val="FFFFFF"/>
                </a:solidFill>
                <a:latin typeface="Verdana"/>
                <a:cs typeface="Verdana"/>
              </a:rPr>
              <a:t>Political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Ideology, Generation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562600" y="596900"/>
            <a:ext cx="7302500" cy="1282700"/>
            <a:chOff x="5562600" y="596900"/>
            <a:chExt cx="7302500" cy="12827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2600" y="596900"/>
              <a:ext cx="7302500" cy="7493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0100" y="1054100"/>
              <a:ext cx="4432300" cy="8255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51041" y="566737"/>
            <a:ext cx="7020559" cy="1092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4200"/>
              </a:lnSpc>
              <a:spcBef>
                <a:spcPts val="100"/>
              </a:spcBef>
            </a:pPr>
            <a:r>
              <a:rPr dirty="0" sz="4000"/>
              <a:t>Make</a:t>
            </a:r>
            <a:r>
              <a:rPr dirty="0" sz="4000" spc="-165"/>
              <a:t> </a:t>
            </a:r>
            <a:r>
              <a:rPr dirty="0" sz="4000"/>
              <a:t>Decisions</a:t>
            </a:r>
            <a:r>
              <a:rPr dirty="0" sz="4000" spc="-165"/>
              <a:t> </a:t>
            </a:r>
            <a:r>
              <a:rPr dirty="0" sz="4000" spc="160"/>
              <a:t>About</a:t>
            </a:r>
            <a:r>
              <a:rPr dirty="0" sz="4000" spc="-165"/>
              <a:t> </a:t>
            </a:r>
            <a:r>
              <a:rPr dirty="0" sz="4000" spc="-20"/>
              <a:t>Your</a:t>
            </a:r>
            <a:endParaRPr sz="4000"/>
          </a:p>
          <a:p>
            <a:pPr algn="r" marR="5080">
              <a:lnSpc>
                <a:spcPts val="4200"/>
              </a:lnSpc>
            </a:pPr>
            <a:r>
              <a:rPr dirty="0" sz="4000"/>
              <a:t>Diversity</a:t>
            </a:r>
            <a:r>
              <a:rPr dirty="0" sz="4000" spc="-250"/>
              <a:t> </a:t>
            </a:r>
            <a:r>
              <a:rPr dirty="0" sz="4000" spc="130"/>
              <a:t>E</a:t>
            </a:r>
            <a:r>
              <a:rPr dirty="0" sz="4000" spc="130">
                <a:latin typeface="Calibri"/>
                <a:cs typeface="Calibri"/>
              </a:rPr>
              <a:t>ﬀ</a:t>
            </a:r>
            <a:r>
              <a:rPr dirty="0" sz="4000" spc="130"/>
              <a:t>orts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280400" y="2298700"/>
            <a:ext cx="37687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Definitions</a:t>
            </a:r>
            <a:r>
              <a:rPr dirty="0" sz="18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8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r>
              <a:rPr dirty="0" sz="18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18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Events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8089900" y="2779712"/>
            <a:ext cx="4148454" cy="5335905"/>
            <a:chOff x="8089900" y="2779712"/>
            <a:chExt cx="4148454" cy="5335905"/>
          </a:xfrm>
        </p:grpSpPr>
        <p:sp>
          <p:nvSpPr>
            <p:cNvPr id="9" name="object 9" descr=""/>
            <p:cNvSpPr/>
            <p:nvPr/>
          </p:nvSpPr>
          <p:spPr>
            <a:xfrm>
              <a:off x="9124950" y="2781300"/>
              <a:ext cx="2082800" cy="5321300"/>
            </a:xfrm>
            <a:custGeom>
              <a:avLst/>
              <a:gdLst/>
              <a:ahLst/>
              <a:cxnLst/>
              <a:rect l="l" t="t" r="r" b="b"/>
              <a:pathLst>
                <a:path w="2082800" h="5321300">
                  <a:moveTo>
                    <a:pt x="0" y="2298699"/>
                  </a:moveTo>
                  <a:lnTo>
                    <a:pt x="0" y="5321299"/>
                  </a:lnTo>
                </a:path>
                <a:path w="2082800" h="5321300">
                  <a:moveTo>
                    <a:pt x="0" y="1295399"/>
                  </a:moveTo>
                  <a:lnTo>
                    <a:pt x="0" y="1371600"/>
                  </a:lnTo>
                </a:path>
                <a:path w="2082800" h="5321300">
                  <a:moveTo>
                    <a:pt x="0" y="965199"/>
                  </a:moveTo>
                  <a:lnTo>
                    <a:pt x="0" y="1041399"/>
                  </a:lnTo>
                </a:path>
                <a:path w="2082800" h="5321300">
                  <a:moveTo>
                    <a:pt x="0" y="634999"/>
                  </a:moveTo>
                  <a:lnTo>
                    <a:pt x="0" y="711199"/>
                  </a:lnTo>
                </a:path>
                <a:path w="2082800" h="5321300">
                  <a:moveTo>
                    <a:pt x="0" y="304799"/>
                  </a:moveTo>
                  <a:lnTo>
                    <a:pt x="0" y="380999"/>
                  </a:lnTo>
                </a:path>
                <a:path w="2082800" h="5321300">
                  <a:moveTo>
                    <a:pt x="0" y="0"/>
                  </a:moveTo>
                  <a:lnTo>
                    <a:pt x="0" y="50799"/>
                  </a:lnTo>
                </a:path>
                <a:path w="2082800" h="5321300">
                  <a:moveTo>
                    <a:pt x="1041400" y="634999"/>
                  </a:moveTo>
                  <a:lnTo>
                    <a:pt x="1041400" y="5321299"/>
                  </a:lnTo>
                </a:path>
                <a:path w="2082800" h="5321300">
                  <a:moveTo>
                    <a:pt x="1041400" y="304799"/>
                  </a:moveTo>
                  <a:lnTo>
                    <a:pt x="1041400" y="380999"/>
                  </a:lnTo>
                </a:path>
                <a:path w="2082800" h="5321300">
                  <a:moveTo>
                    <a:pt x="1041400" y="0"/>
                  </a:moveTo>
                  <a:lnTo>
                    <a:pt x="1041400" y="50799"/>
                  </a:lnTo>
                </a:path>
                <a:path w="2082800" h="5321300">
                  <a:moveTo>
                    <a:pt x="2082800" y="304799"/>
                  </a:moveTo>
                  <a:lnTo>
                    <a:pt x="2082800" y="5321299"/>
                  </a:lnTo>
                </a:path>
                <a:path w="2082800" h="5321300">
                  <a:moveTo>
                    <a:pt x="2082800" y="0"/>
                  </a:moveTo>
                  <a:lnTo>
                    <a:pt x="2082800" y="50799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2236450" y="2781300"/>
              <a:ext cx="0" cy="5321300"/>
            </a:xfrm>
            <a:custGeom>
              <a:avLst/>
              <a:gdLst/>
              <a:ahLst/>
              <a:cxnLst/>
              <a:rect l="l" t="t" r="r" b="b"/>
              <a:pathLst>
                <a:path w="0" h="5321300">
                  <a:moveTo>
                    <a:pt x="0" y="0"/>
                  </a:moveTo>
                  <a:lnTo>
                    <a:pt x="0" y="5321299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096250" y="2787650"/>
              <a:ext cx="0" cy="5321300"/>
            </a:xfrm>
            <a:custGeom>
              <a:avLst/>
              <a:gdLst/>
              <a:ahLst/>
              <a:cxnLst/>
              <a:rect l="l" t="t" r="r" b="b"/>
              <a:pathLst>
                <a:path w="0" h="5321300">
                  <a:moveTo>
                    <a:pt x="0" y="53212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8102599" y="4152900"/>
            <a:ext cx="1866900" cy="927100"/>
            <a:chOff x="8102599" y="4152900"/>
            <a:chExt cx="1866900" cy="927100"/>
          </a:xfrm>
        </p:grpSpPr>
        <p:sp>
          <p:nvSpPr>
            <p:cNvPr id="13" name="object 13" descr=""/>
            <p:cNvSpPr/>
            <p:nvPr/>
          </p:nvSpPr>
          <p:spPr>
            <a:xfrm>
              <a:off x="9124950" y="4406900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w="0" h="419100">
                  <a:moveTo>
                    <a:pt x="0" y="342899"/>
                  </a:moveTo>
                  <a:lnTo>
                    <a:pt x="0" y="419099"/>
                  </a:lnTo>
                </a:path>
                <a:path w="0" h="4191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2599" y="4152900"/>
              <a:ext cx="1435099" cy="25399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2600" y="4483099"/>
              <a:ext cx="1422399" cy="26669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2599" y="4826000"/>
              <a:ext cx="1041399" cy="25399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69400" y="4838699"/>
              <a:ext cx="317500" cy="20320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50400" y="4508499"/>
              <a:ext cx="419100" cy="20320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63100" y="4178299"/>
              <a:ext cx="355600" cy="203200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5219700" y="2707639"/>
            <a:ext cx="2711450" cy="134620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algn="r" marR="8255">
              <a:lnSpc>
                <a:spcPct val="100000"/>
              </a:lnSpc>
              <a:spcBef>
                <a:spcPts val="780"/>
              </a:spcBef>
            </a:pP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Race/Ethnicity</a:t>
            </a:r>
            <a:r>
              <a:rPr dirty="0" sz="1600" spc="2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(1083)</a:t>
            </a:r>
            <a:endParaRPr sz="16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International/Global</a:t>
            </a:r>
            <a:r>
              <a:rPr dirty="0" sz="16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Verdana"/>
                <a:cs typeface="Verdana"/>
              </a:rPr>
              <a:t>(687)</a:t>
            </a:r>
            <a:endParaRPr sz="1600">
              <a:latin typeface="Verdana"/>
              <a:cs typeface="Verdana"/>
            </a:endParaRPr>
          </a:p>
          <a:p>
            <a:pPr algn="r" marR="15875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Nationality</a:t>
            </a:r>
            <a:r>
              <a:rPr dirty="0" sz="160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(648)</a:t>
            </a:r>
            <a:endParaRPr sz="1600">
              <a:latin typeface="Verdana"/>
              <a:cs typeface="Verdana"/>
            </a:endParaRPr>
          </a:p>
          <a:p>
            <a:pPr algn="r" marR="635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Language</a:t>
            </a:r>
            <a:r>
              <a:rPr dirty="0" sz="1600" spc="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(574)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912100" y="8128000"/>
            <a:ext cx="3454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90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966200" y="8128000"/>
            <a:ext cx="3263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65">
                <a:solidFill>
                  <a:srgbClr val="FFFFFF"/>
                </a:solidFill>
                <a:latin typeface="Verdana"/>
                <a:cs typeface="Verdana"/>
              </a:rPr>
              <a:t>8%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956800" y="8128000"/>
            <a:ext cx="4051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90">
                <a:solidFill>
                  <a:srgbClr val="FFFFFF"/>
                </a:solidFill>
                <a:latin typeface="Verdana"/>
                <a:cs typeface="Verdana"/>
              </a:rPr>
              <a:t>15%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0972800" y="8128000"/>
            <a:ext cx="44830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30">
                <a:solidFill>
                  <a:srgbClr val="FFFFFF"/>
                </a:solidFill>
                <a:latin typeface="Verdana"/>
                <a:cs typeface="Verdana"/>
              </a:rPr>
              <a:t>23%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2001500" y="8128000"/>
            <a:ext cx="4711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70">
                <a:solidFill>
                  <a:srgbClr val="FFFFFF"/>
                </a:solidFill>
                <a:latin typeface="Verdana"/>
                <a:cs typeface="Verdana"/>
              </a:rPr>
              <a:t>30%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26" name="object 2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02599" y="5486400"/>
            <a:ext cx="190499" cy="253999"/>
          </a:xfrm>
          <a:prstGeom prst="rect">
            <a:avLst/>
          </a:prstGeom>
        </p:spPr>
      </p:pic>
      <p:grpSp>
        <p:nvGrpSpPr>
          <p:cNvPr id="27" name="object 27" descr=""/>
          <p:cNvGrpSpPr/>
          <p:nvPr/>
        </p:nvGrpSpPr>
        <p:grpSpPr>
          <a:xfrm>
            <a:off x="8102599" y="2832100"/>
            <a:ext cx="3340100" cy="5194300"/>
            <a:chOff x="8102599" y="2832100"/>
            <a:chExt cx="3340100" cy="5194300"/>
          </a:xfrm>
        </p:grpSpPr>
        <p:pic>
          <p:nvPicPr>
            <p:cNvPr id="28" name="object 2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02599" y="2832100"/>
              <a:ext cx="3340099" cy="25399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02599" y="3162300"/>
              <a:ext cx="2120899" cy="25399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02599" y="3492500"/>
              <a:ext cx="1993899" cy="25399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02599" y="3822700"/>
              <a:ext cx="1765299" cy="25399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02599" y="5816600"/>
              <a:ext cx="50799" cy="25399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15299" y="7823200"/>
              <a:ext cx="342900" cy="20320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15299" y="7493000"/>
              <a:ext cx="342900" cy="20320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27999" y="7162800"/>
              <a:ext cx="342900" cy="20320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27999" y="6832600"/>
              <a:ext cx="342900" cy="20320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02599" y="6477000"/>
              <a:ext cx="381000" cy="253999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02599" y="6146800"/>
              <a:ext cx="393700" cy="253999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66099" y="5842000"/>
              <a:ext cx="342900" cy="203200"/>
            </a:xfrm>
            <a:prstGeom prst="rect">
              <a:avLst/>
            </a:prstGeom>
          </p:spPr>
        </p:pic>
      </p:grpSp>
      <p:grpSp>
        <p:nvGrpSpPr>
          <p:cNvPr id="40" name="object 40" descr=""/>
          <p:cNvGrpSpPr/>
          <p:nvPr/>
        </p:nvGrpSpPr>
        <p:grpSpPr>
          <a:xfrm>
            <a:off x="8102600" y="5156200"/>
            <a:ext cx="546100" cy="254000"/>
            <a:chOff x="8102600" y="5156200"/>
            <a:chExt cx="546100" cy="254000"/>
          </a:xfrm>
        </p:grpSpPr>
        <p:pic>
          <p:nvPicPr>
            <p:cNvPr id="41" name="object 4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02600" y="5156200"/>
              <a:ext cx="215899" cy="25399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31200" y="5168900"/>
              <a:ext cx="317500" cy="203200"/>
            </a:xfrm>
            <a:prstGeom prst="rect">
              <a:avLst/>
            </a:prstGeom>
          </p:spPr>
        </p:pic>
      </p:grpSp>
      <p:sp>
        <p:nvSpPr>
          <p:cNvPr id="43" name="object 43" descr=""/>
          <p:cNvSpPr txBox="1"/>
          <p:nvPr/>
        </p:nvSpPr>
        <p:spPr>
          <a:xfrm>
            <a:off x="4953000" y="5704840"/>
            <a:ext cx="3558540" cy="234950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780"/>
              </a:spcBef>
              <a:tabLst>
                <a:tab pos="3212465" algn="l"/>
              </a:tabLst>
            </a:pP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Broad</a:t>
            </a:r>
            <a:r>
              <a:rPr dirty="0" sz="16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Culture/Diversity</a:t>
            </a:r>
            <a:r>
              <a:rPr dirty="0" sz="16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Verdana"/>
                <a:cs typeface="Verdana"/>
              </a:rPr>
              <a:t>(20)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600" spc="-85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600">
              <a:latin typeface="Verdana"/>
              <a:cs typeface="Verdana"/>
            </a:endParaRPr>
          </a:p>
          <a:p>
            <a:pPr algn="r" marR="17780">
              <a:lnSpc>
                <a:spcPct val="100000"/>
              </a:lnSpc>
              <a:spcBef>
                <a:spcPts val="680"/>
              </a:spcBef>
              <a:tabLst>
                <a:tab pos="1650364" algn="l"/>
              </a:tabLst>
            </a:pP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Disability</a:t>
            </a:r>
            <a:r>
              <a:rPr dirty="0" sz="16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Verdana"/>
                <a:cs typeface="Verdana"/>
              </a:rPr>
              <a:t>(15)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600">
              <a:latin typeface="Verdana"/>
              <a:cs typeface="Verdana"/>
            </a:endParaRPr>
          </a:p>
          <a:p>
            <a:pPr algn="r" marR="30480">
              <a:lnSpc>
                <a:spcPct val="100000"/>
              </a:lnSpc>
              <a:spcBef>
                <a:spcPts val="680"/>
              </a:spcBef>
              <a:tabLst>
                <a:tab pos="1104265" algn="l"/>
              </a:tabLst>
            </a:pPr>
            <a:r>
              <a:rPr dirty="0" sz="1600" spc="60">
                <a:solidFill>
                  <a:srgbClr val="FFFFFF"/>
                </a:solidFill>
                <a:latin typeface="Verdana"/>
                <a:cs typeface="Verdana"/>
              </a:rPr>
              <a:t>Age</a:t>
            </a:r>
            <a:r>
              <a:rPr dirty="0" sz="16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Verdana"/>
                <a:cs typeface="Verdana"/>
              </a:rPr>
              <a:t>(12)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600">
              <a:latin typeface="Verdana"/>
              <a:cs typeface="Verdana"/>
            </a:endParaRPr>
          </a:p>
          <a:p>
            <a:pPr algn="r" marR="43180">
              <a:lnSpc>
                <a:spcPct val="100000"/>
              </a:lnSpc>
              <a:spcBef>
                <a:spcPts val="680"/>
              </a:spcBef>
              <a:tabLst>
                <a:tab pos="2780665" algn="l"/>
              </a:tabLst>
            </a:pP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Active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Duty/Veterans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(6)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600">
              <a:latin typeface="Verdana"/>
              <a:cs typeface="Verdana"/>
            </a:endParaRPr>
          </a:p>
          <a:p>
            <a:pPr algn="r" marR="43180">
              <a:lnSpc>
                <a:spcPct val="100000"/>
              </a:lnSpc>
              <a:spcBef>
                <a:spcPts val="780"/>
              </a:spcBef>
              <a:tabLst>
                <a:tab pos="2386965" algn="l"/>
              </a:tabLst>
            </a:pP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Political</a:t>
            </a:r>
            <a:r>
              <a:rPr dirty="0" sz="1600" spc="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Ideology</a:t>
            </a:r>
            <a:r>
              <a:rPr dirty="0" sz="1600" spc="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(5)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baseline="3472" sz="2400" spc="-37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baseline="3472" sz="2400">
              <a:latin typeface="Verdana"/>
              <a:cs typeface="Verdana"/>
            </a:endParaRPr>
          </a:p>
          <a:p>
            <a:pPr algn="r" marR="55880">
              <a:lnSpc>
                <a:spcPct val="100000"/>
              </a:lnSpc>
              <a:spcBef>
                <a:spcPts val="680"/>
              </a:spcBef>
              <a:tabLst>
                <a:tab pos="1307465" algn="l"/>
              </a:tabLst>
            </a:pP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Region</a:t>
            </a:r>
            <a:r>
              <a:rPr dirty="0" sz="160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(2)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baseline="3472" sz="2400" spc="-37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baseline="3472" sz="2400">
              <a:latin typeface="Verdana"/>
              <a:cs typeface="Verdana"/>
            </a:endParaRPr>
          </a:p>
          <a:p>
            <a:pPr algn="r" marR="55880">
              <a:lnSpc>
                <a:spcPct val="100000"/>
              </a:lnSpc>
              <a:spcBef>
                <a:spcPts val="680"/>
              </a:spcBef>
              <a:tabLst>
                <a:tab pos="1345565" algn="l"/>
              </a:tabLst>
            </a:pP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Generation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baseline="3472" sz="2400" spc="-37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baseline="3472" sz="2400">
              <a:latin typeface="Verdana"/>
              <a:cs typeface="Verdana"/>
            </a:endParaRPr>
          </a:p>
        </p:txBody>
      </p:sp>
      <p:pic>
        <p:nvPicPr>
          <p:cNvPr id="44" name="object 44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305800" y="5499100"/>
            <a:ext cx="279400" cy="203200"/>
          </a:xfrm>
          <a:prstGeom prst="rect">
            <a:avLst/>
          </a:prstGeom>
        </p:spPr>
      </p:pic>
      <p:graphicFrame>
        <p:nvGraphicFramePr>
          <p:cNvPr id="45" name="object 45" descr=""/>
          <p:cNvGraphicFramePr>
            <a:graphicFrameLocks noGrp="1"/>
          </p:cNvGraphicFramePr>
          <p:nvPr/>
        </p:nvGraphicFramePr>
        <p:xfrm>
          <a:off x="4984750" y="4138574"/>
          <a:ext cx="5086985" cy="1593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3725"/>
                <a:gridCol w="1007110"/>
                <a:gridCol w="398145"/>
                <a:gridCol w="472439"/>
              </a:tblGrid>
              <a:tr h="295275">
                <a:tc>
                  <a:txBody>
                    <a:bodyPr/>
                    <a:lstStyle/>
                    <a:p>
                      <a:pPr algn="r" marR="2006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Gender</a:t>
                      </a:r>
                      <a:r>
                        <a:rPr dirty="0" sz="1600" spc="-3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(469)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4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11%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</a:tr>
              <a:tr h="645795">
                <a:tc>
                  <a:txBody>
                    <a:bodyPr/>
                    <a:lstStyle/>
                    <a:p>
                      <a:pPr algn="r" marR="2025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Intersectionalities</a:t>
                      </a:r>
                      <a:r>
                        <a:rPr dirty="0" sz="1600" spc="3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(465)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r" marR="19494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Socioeconomic</a:t>
                      </a:r>
                      <a:r>
                        <a:rPr dirty="0" sz="1600" spc="1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Status</a:t>
                      </a:r>
                      <a:r>
                        <a:rPr dirty="0" sz="1600" spc="1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(342)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dirty="0" sz="1600" spc="-6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8%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132715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 spc="-5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10%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36195"/>
                </a:tc>
              </a:tr>
              <a:tr h="344170">
                <a:tc>
                  <a:txBody>
                    <a:bodyPr/>
                    <a:lstStyle/>
                    <a:p>
                      <a:pPr algn="r" marR="19240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 spc="-3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Sexual</a:t>
                      </a:r>
                      <a:r>
                        <a:rPr dirty="0" sz="1600" spc="-1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Orientation</a:t>
                      </a:r>
                      <a:r>
                        <a:rPr dirty="0" sz="1600" spc="-1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(73)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50800"/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07975">
                <a:tc>
                  <a:txBody>
                    <a:bodyPr/>
                    <a:lstStyle/>
                    <a:p>
                      <a:pPr algn="r" marR="1936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Religion</a:t>
                      </a:r>
                      <a:r>
                        <a:rPr dirty="0" sz="1600" spc="8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(65)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48895"/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 spc="-409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46" name="object 46" descr=""/>
          <p:cNvGrpSpPr/>
          <p:nvPr/>
        </p:nvGrpSpPr>
        <p:grpSpPr>
          <a:xfrm>
            <a:off x="9893300" y="3517900"/>
            <a:ext cx="622300" cy="533400"/>
            <a:chOff x="9893300" y="3517900"/>
            <a:chExt cx="622300" cy="533400"/>
          </a:xfrm>
        </p:grpSpPr>
        <p:pic>
          <p:nvPicPr>
            <p:cNvPr id="47" name="object 4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93300" y="3848100"/>
              <a:ext cx="393700" cy="20320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121900" y="3517900"/>
              <a:ext cx="393700" cy="203200"/>
            </a:xfrm>
            <a:prstGeom prst="rect">
              <a:avLst/>
            </a:prstGeom>
          </p:spPr>
        </p:pic>
      </p:grpSp>
      <p:sp>
        <p:nvSpPr>
          <p:cNvPr id="49" name="object 49" descr=""/>
          <p:cNvSpPr txBox="1"/>
          <p:nvPr/>
        </p:nvSpPr>
        <p:spPr>
          <a:xfrm>
            <a:off x="9893300" y="3380740"/>
            <a:ext cx="633730" cy="68580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780"/>
              </a:spcBef>
            </a:pPr>
            <a:r>
              <a:rPr dirty="0" sz="1600" spc="-290">
                <a:solidFill>
                  <a:srgbClr val="FFFFFF"/>
                </a:solidFill>
                <a:latin typeface="Verdana"/>
                <a:cs typeface="Verdana"/>
              </a:rPr>
              <a:t>15%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290">
                <a:solidFill>
                  <a:srgbClr val="FFFFFF"/>
                </a:solidFill>
                <a:latin typeface="Verdana"/>
                <a:cs typeface="Verdana"/>
              </a:rPr>
              <a:t>13%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0" name="object 50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236200" y="3187700"/>
            <a:ext cx="393700" cy="203200"/>
          </a:xfrm>
          <a:prstGeom prst="rect">
            <a:avLst/>
          </a:prstGeom>
        </p:spPr>
      </p:pic>
      <p:sp>
        <p:nvSpPr>
          <p:cNvPr id="51" name="object 51" descr=""/>
          <p:cNvSpPr txBox="1"/>
          <p:nvPr/>
        </p:nvSpPr>
        <p:spPr>
          <a:xfrm>
            <a:off x="10236200" y="3136900"/>
            <a:ext cx="4051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90">
                <a:solidFill>
                  <a:srgbClr val="FFFFFF"/>
                </a:solidFill>
                <a:latin typeface="Verdana"/>
                <a:cs typeface="Verdana"/>
              </a:rPr>
              <a:t>15%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2" name="object 52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468100" y="2857500"/>
            <a:ext cx="457200" cy="203200"/>
          </a:xfrm>
          <a:prstGeom prst="rect">
            <a:avLst/>
          </a:prstGeom>
        </p:spPr>
      </p:pic>
      <p:sp>
        <p:nvSpPr>
          <p:cNvPr id="53" name="object 53" descr=""/>
          <p:cNvSpPr txBox="1"/>
          <p:nvPr/>
        </p:nvSpPr>
        <p:spPr>
          <a:xfrm>
            <a:off x="11468100" y="2806700"/>
            <a:ext cx="457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0">
                <a:solidFill>
                  <a:srgbClr val="FFFFFF"/>
                </a:solidFill>
                <a:latin typeface="Verdana"/>
                <a:cs typeface="Verdana"/>
              </a:rPr>
              <a:t>24%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6601" y="1968500"/>
            <a:ext cx="1098613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85115" algn="l"/>
              </a:tabLst>
            </a:pPr>
            <a:r>
              <a:rPr dirty="0" sz="2800" spc="-65">
                <a:solidFill>
                  <a:srgbClr val="FFFFFF"/>
                </a:solidFill>
                <a:latin typeface="Verdana"/>
                <a:cs typeface="Verdana"/>
              </a:rPr>
              <a:t>One-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Time</a:t>
            </a:r>
            <a:r>
              <a:rPr dirty="0" sz="28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30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28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Various</a:t>
            </a:r>
            <a:r>
              <a:rPr dirty="0" sz="28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Definitions;</a:t>
            </a:r>
            <a:r>
              <a:rPr dirty="0" sz="28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Recurring</a:t>
            </a:r>
            <a:r>
              <a:rPr dirty="0" sz="28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Events</a:t>
            </a:r>
            <a:r>
              <a:rPr dirty="0" sz="28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30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28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dirty="0" sz="28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09600" y="2400300"/>
            <a:ext cx="23876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Religion,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SES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562600" y="596900"/>
            <a:ext cx="7302500" cy="1282700"/>
            <a:chOff x="5562600" y="596900"/>
            <a:chExt cx="7302500" cy="12827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2600" y="596900"/>
              <a:ext cx="7302500" cy="7493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0100" y="1054100"/>
              <a:ext cx="4432300" cy="8255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51041" y="566737"/>
            <a:ext cx="7020559" cy="1092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4200"/>
              </a:lnSpc>
              <a:spcBef>
                <a:spcPts val="100"/>
              </a:spcBef>
            </a:pPr>
            <a:r>
              <a:rPr dirty="0" sz="4000"/>
              <a:t>Make</a:t>
            </a:r>
            <a:r>
              <a:rPr dirty="0" sz="4000" spc="-165"/>
              <a:t> </a:t>
            </a:r>
            <a:r>
              <a:rPr dirty="0" sz="4000"/>
              <a:t>Decisions</a:t>
            </a:r>
            <a:r>
              <a:rPr dirty="0" sz="4000" spc="-165"/>
              <a:t> </a:t>
            </a:r>
            <a:r>
              <a:rPr dirty="0" sz="4000" spc="160"/>
              <a:t>About</a:t>
            </a:r>
            <a:r>
              <a:rPr dirty="0" sz="4000" spc="-165"/>
              <a:t> </a:t>
            </a:r>
            <a:r>
              <a:rPr dirty="0" sz="4000" spc="-20"/>
              <a:t>Your</a:t>
            </a:r>
            <a:endParaRPr sz="4000"/>
          </a:p>
          <a:p>
            <a:pPr algn="r" marR="5080">
              <a:lnSpc>
                <a:spcPts val="4200"/>
              </a:lnSpc>
            </a:pPr>
            <a:r>
              <a:rPr dirty="0" sz="4000"/>
              <a:t>Diversity</a:t>
            </a:r>
            <a:r>
              <a:rPr dirty="0" sz="4000" spc="-250"/>
              <a:t> </a:t>
            </a:r>
            <a:r>
              <a:rPr dirty="0" sz="4000" spc="130"/>
              <a:t>E</a:t>
            </a:r>
            <a:r>
              <a:rPr dirty="0" sz="4000" spc="130">
                <a:latin typeface="Calibri"/>
                <a:cs typeface="Calibri"/>
              </a:rPr>
              <a:t>ﬀ</a:t>
            </a:r>
            <a:r>
              <a:rPr dirty="0" sz="4000" spc="130"/>
              <a:t>orts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435100" y="3357562"/>
            <a:ext cx="10708005" cy="5532755"/>
            <a:chOff x="1435100" y="3357562"/>
            <a:chExt cx="10708005" cy="5532755"/>
          </a:xfrm>
        </p:grpSpPr>
        <p:sp>
          <p:nvSpPr>
            <p:cNvPr id="9" name="object 9" descr=""/>
            <p:cNvSpPr/>
            <p:nvPr/>
          </p:nvSpPr>
          <p:spPr>
            <a:xfrm>
              <a:off x="1447800" y="4743450"/>
              <a:ext cx="10693400" cy="2755900"/>
            </a:xfrm>
            <a:custGeom>
              <a:avLst/>
              <a:gdLst/>
              <a:ahLst/>
              <a:cxnLst/>
              <a:rect l="l" t="t" r="r" b="b"/>
              <a:pathLst>
                <a:path w="10693400" h="2755900">
                  <a:moveTo>
                    <a:pt x="0" y="2755900"/>
                  </a:moveTo>
                  <a:lnTo>
                    <a:pt x="152400" y="2755900"/>
                  </a:lnTo>
                </a:path>
                <a:path w="10693400" h="2755900">
                  <a:moveTo>
                    <a:pt x="914400" y="2755900"/>
                  </a:moveTo>
                  <a:lnTo>
                    <a:pt x="1219200" y="2755900"/>
                  </a:lnTo>
                </a:path>
                <a:path w="10693400" h="2755900">
                  <a:moveTo>
                    <a:pt x="1981200" y="2755900"/>
                  </a:moveTo>
                  <a:lnTo>
                    <a:pt x="2286000" y="2755900"/>
                  </a:lnTo>
                </a:path>
                <a:path w="10693400" h="2755900">
                  <a:moveTo>
                    <a:pt x="3048000" y="2755900"/>
                  </a:moveTo>
                  <a:lnTo>
                    <a:pt x="3352800" y="2755900"/>
                  </a:lnTo>
                </a:path>
                <a:path w="10693400" h="2755900">
                  <a:moveTo>
                    <a:pt x="4127500" y="2755900"/>
                  </a:moveTo>
                  <a:lnTo>
                    <a:pt x="4432300" y="2755900"/>
                  </a:lnTo>
                </a:path>
                <a:path w="10693400" h="2755900">
                  <a:moveTo>
                    <a:pt x="5194300" y="2755900"/>
                  </a:moveTo>
                  <a:lnTo>
                    <a:pt x="5499099" y="2755900"/>
                  </a:lnTo>
                </a:path>
                <a:path w="10693400" h="2755900">
                  <a:moveTo>
                    <a:pt x="6261099" y="2755900"/>
                  </a:moveTo>
                  <a:lnTo>
                    <a:pt x="6565899" y="2755900"/>
                  </a:lnTo>
                </a:path>
                <a:path w="10693400" h="2755900">
                  <a:moveTo>
                    <a:pt x="7327899" y="2755900"/>
                  </a:moveTo>
                  <a:lnTo>
                    <a:pt x="7632700" y="2755900"/>
                  </a:lnTo>
                </a:path>
                <a:path w="10693400" h="2755900">
                  <a:moveTo>
                    <a:pt x="8394700" y="2755900"/>
                  </a:moveTo>
                  <a:lnTo>
                    <a:pt x="8699500" y="2755900"/>
                  </a:lnTo>
                </a:path>
                <a:path w="10693400" h="2755900">
                  <a:moveTo>
                    <a:pt x="9474200" y="2755900"/>
                  </a:moveTo>
                  <a:lnTo>
                    <a:pt x="9778999" y="2755900"/>
                  </a:lnTo>
                </a:path>
                <a:path w="10693400" h="2755900">
                  <a:moveTo>
                    <a:pt x="10540999" y="2755900"/>
                  </a:moveTo>
                  <a:lnTo>
                    <a:pt x="10693399" y="2755900"/>
                  </a:lnTo>
                </a:path>
                <a:path w="10693400" h="2755900">
                  <a:moveTo>
                    <a:pt x="0" y="1371600"/>
                  </a:moveTo>
                  <a:lnTo>
                    <a:pt x="152400" y="1371600"/>
                  </a:lnTo>
                </a:path>
                <a:path w="10693400" h="2755900">
                  <a:moveTo>
                    <a:pt x="914400" y="1371600"/>
                  </a:moveTo>
                  <a:lnTo>
                    <a:pt x="1219200" y="1371600"/>
                  </a:lnTo>
                </a:path>
                <a:path w="10693400" h="2755900">
                  <a:moveTo>
                    <a:pt x="1981200" y="1371600"/>
                  </a:moveTo>
                  <a:lnTo>
                    <a:pt x="2286000" y="1371600"/>
                  </a:lnTo>
                </a:path>
                <a:path w="10693400" h="2755900">
                  <a:moveTo>
                    <a:pt x="3048000" y="1371600"/>
                  </a:moveTo>
                  <a:lnTo>
                    <a:pt x="3352800" y="1371600"/>
                  </a:lnTo>
                </a:path>
                <a:path w="10693400" h="2755900">
                  <a:moveTo>
                    <a:pt x="4127500" y="1371600"/>
                  </a:moveTo>
                  <a:lnTo>
                    <a:pt x="4432300" y="1371600"/>
                  </a:lnTo>
                </a:path>
                <a:path w="10693400" h="2755900">
                  <a:moveTo>
                    <a:pt x="5194300" y="1371600"/>
                  </a:moveTo>
                  <a:lnTo>
                    <a:pt x="5499099" y="1371600"/>
                  </a:lnTo>
                </a:path>
                <a:path w="10693400" h="2755900">
                  <a:moveTo>
                    <a:pt x="6261099" y="1371600"/>
                  </a:moveTo>
                  <a:lnTo>
                    <a:pt x="6565899" y="1371600"/>
                  </a:lnTo>
                </a:path>
                <a:path w="10693400" h="2755900">
                  <a:moveTo>
                    <a:pt x="7327899" y="1371600"/>
                  </a:moveTo>
                  <a:lnTo>
                    <a:pt x="7632700" y="1371600"/>
                  </a:lnTo>
                </a:path>
                <a:path w="10693400" h="2755900">
                  <a:moveTo>
                    <a:pt x="8394700" y="1371600"/>
                  </a:moveTo>
                  <a:lnTo>
                    <a:pt x="8699500" y="1371600"/>
                  </a:lnTo>
                </a:path>
                <a:path w="10693400" h="2755900">
                  <a:moveTo>
                    <a:pt x="9474200" y="1371600"/>
                  </a:moveTo>
                  <a:lnTo>
                    <a:pt x="9778999" y="1371600"/>
                  </a:lnTo>
                </a:path>
                <a:path w="10693400" h="2755900">
                  <a:moveTo>
                    <a:pt x="10540999" y="1371600"/>
                  </a:moveTo>
                  <a:lnTo>
                    <a:pt x="10693399" y="1371600"/>
                  </a:lnTo>
                </a:path>
                <a:path w="10693400" h="2755900">
                  <a:moveTo>
                    <a:pt x="0" y="0"/>
                  </a:moveTo>
                  <a:lnTo>
                    <a:pt x="152400" y="0"/>
                  </a:lnTo>
                </a:path>
                <a:path w="10693400" h="2755900">
                  <a:moveTo>
                    <a:pt x="914400" y="0"/>
                  </a:moveTo>
                  <a:lnTo>
                    <a:pt x="1219200" y="0"/>
                  </a:lnTo>
                </a:path>
                <a:path w="10693400" h="2755900">
                  <a:moveTo>
                    <a:pt x="1981200" y="0"/>
                  </a:moveTo>
                  <a:lnTo>
                    <a:pt x="2286000" y="0"/>
                  </a:lnTo>
                </a:path>
                <a:path w="10693400" h="2755900">
                  <a:moveTo>
                    <a:pt x="3048000" y="0"/>
                  </a:moveTo>
                  <a:lnTo>
                    <a:pt x="3352800" y="0"/>
                  </a:lnTo>
                </a:path>
                <a:path w="10693400" h="2755900">
                  <a:moveTo>
                    <a:pt x="4127500" y="0"/>
                  </a:moveTo>
                  <a:lnTo>
                    <a:pt x="4432300" y="0"/>
                  </a:lnTo>
                </a:path>
                <a:path w="10693400" h="2755900">
                  <a:moveTo>
                    <a:pt x="5194300" y="0"/>
                  </a:moveTo>
                  <a:lnTo>
                    <a:pt x="5499099" y="0"/>
                  </a:lnTo>
                </a:path>
                <a:path w="10693400" h="2755900">
                  <a:moveTo>
                    <a:pt x="6261099" y="0"/>
                  </a:moveTo>
                  <a:lnTo>
                    <a:pt x="6565899" y="0"/>
                  </a:lnTo>
                </a:path>
                <a:path w="10693400" h="2755900">
                  <a:moveTo>
                    <a:pt x="7327899" y="0"/>
                  </a:moveTo>
                  <a:lnTo>
                    <a:pt x="7632700" y="0"/>
                  </a:lnTo>
                </a:path>
                <a:path w="10693400" h="2755900">
                  <a:moveTo>
                    <a:pt x="8394700" y="0"/>
                  </a:moveTo>
                  <a:lnTo>
                    <a:pt x="8699499" y="0"/>
                  </a:lnTo>
                </a:path>
                <a:path w="10693400" h="2755900">
                  <a:moveTo>
                    <a:pt x="9474199" y="0"/>
                  </a:moveTo>
                  <a:lnTo>
                    <a:pt x="9778999" y="0"/>
                  </a:lnTo>
                </a:path>
                <a:path w="10693400" h="2755900">
                  <a:moveTo>
                    <a:pt x="10540999" y="0"/>
                  </a:moveTo>
                  <a:lnTo>
                    <a:pt x="10693399" y="0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447800" y="3359150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399" y="0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441450" y="8883650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39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939800" y="8724900"/>
            <a:ext cx="3454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90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38200" y="7340600"/>
            <a:ext cx="4495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30">
                <a:solidFill>
                  <a:srgbClr val="FFFFFF"/>
                </a:solidFill>
                <a:latin typeface="Verdana"/>
                <a:cs typeface="Verdana"/>
              </a:rPr>
              <a:t>25%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12800" y="5969000"/>
            <a:ext cx="4718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70">
                <a:solidFill>
                  <a:srgbClr val="FFFFFF"/>
                </a:solidFill>
                <a:latin typeface="Verdana"/>
                <a:cs typeface="Verdana"/>
              </a:rPr>
              <a:t>50%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50900" y="4584700"/>
            <a:ext cx="4432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45">
                <a:solidFill>
                  <a:srgbClr val="FFFFFF"/>
                </a:solidFill>
                <a:latin typeface="Verdana"/>
                <a:cs typeface="Verdana"/>
              </a:rPr>
              <a:t>75%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11200" y="3200400"/>
            <a:ext cx="5727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10">
                <a:solidFill>
                  <a:srgbClr val="FFFFFF"/>
                </a:solidFill>
                <a:latin typeface="Verdana"/>
                <a:cs typeface="Verdana"/>
              </a:rPr>
              <a:t>100%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358900" y="8902700"/>
            <a:ext cx="19005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7965" algn="l"/>
              </a:tabLst>
            </a:pPr>
            <a:r>
              <a:rPr dirty="0" sz="1600" spc="-20">
                <a:solidFill>
                  <a:srgbClr val="FFFFFF"/>
                </a:solidFill>
                <a:latin typeface="Verdana"/>
                <a:cs typeface="Verdana"/>
              </a:rPr>
              <a:t>Brd.</a:t>
            </a:r>
            <a:r>
              <a:rPr dirty="0" sz="16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Culture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600" spc="40">
                <a:solidFill>
                  <a:srgbClr val="FFFFFF"/>
                </a:solidFill>
                <a:latin typeface="Verdana"/>
                <a:cs typeface="Verdana"/>
              </a:rPr>
              <a:t>R/E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733800" y="8902700"/>
            <a:ext cx="7766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Gender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699000" y="8902700"/>
            <a:ext cx="20681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Disability</a:t>
            </a:r>
            <a:r>
              <a:rPr dirty="0" sz="1600" spc="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80">
                <a:solidFill>
                  <a:srgbClr val="FFFFFF"/>
                </a:solidFill>
                <a:latin typeface="Verdana"/>
                <a:cs typeface="Verdana"/>
              </a:rPr>
              <a:t>Sex.</a:t>
            </a:r>
            <a:r>
              <a:rPr dirty="0" sz="16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Verdana"/>
                <a:cs typeface="Verdana"/>
              </a:rPr>
              <a:t>Ortn.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035800" y="8902700"/>
            <a:ext cx="5880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Lang.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988300" y="8902700"/>
            <a:ext cx="8255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5">
                <a:solidFill>
                  <a:srgbClr val="FFFFFF"/>
                </a:solidFill>
                <a:latin typeface="Verdana"/>
                <a:cs typeface="Verdana"/>
              </a:rPr>
              <a:t>Interntl.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258300" y="8902700"/>
            <a:ext cx="4216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SES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172700" y="8902700"/>
            <a:ext cx="21228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FFFFFF"/>
                </a:solidFill>
                <a:latin typeface="Verdana"/>
                <a:cs typeface="Verdana"/>
              </a:rPr>
              <a:t>Relign.</a:t>
            </a:r>
            <a:r>
              <a:rPr dirty="0" sz="16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Pol.</a:t>
            </a:r>
            <a:r>
              <a:rPr dirty="0" sz="16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Ideology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1600199" y="3365499"/>
            <a:ext cx="10388600" cy="5511800"/>
            <a:chOff x="1600199" y="3365499"/>
            <a:chExt cx="10388600" cy="5511800"/>
          </a:xfrm>
        </p:grpSpPr>
        <p:pic>
          <p:nvPicPr>
            <p:cNvPr id="25" name="object 2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0199" y="3365500"/>
              <a:ext cx="762000" cy="551180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7000" y="3365499"/>
              <a:ext cx="762000" cy="551180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3799" y="3365499"/>
              <a:ext cx="762000" cy="551180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6899" y="3365499"/>
              <a:ext cx="761999" cy="551179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80099" y="3365500"/>
              <a:ext cx="762000" cy="551179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00599" y="3365500"/>
              <a:ext cx="774700" cy="551180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13699" y="3365500"/>
              <a:ext cx="762000" cy="551179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26799" y="3365499"/>
              <a:ext cx="761999" cy="551179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80499" y="3365499"/>
              <a:ext cx="761999" cy="5511799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47299" y="3365499"/>
              <a:ext cx="774700" cy="551180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15699" y="3390900"/>
              <a:ext cx="571500" cy="203200"/>
            </a:xfrm>
            <a:prstGeom prst="rect">
              <a:avLst/>
            </a:prstGeom>
          </p:spPr>
        </p:pic>
      </p:grpSp>
      <p:sp>
        <p:nvSpPr>
          <p:cNvPr id="36" name="object 36" descr=""/>
          <p:cNvSpPr txBox="1"/>
          <p:nvPr/>
        </p:nvSpPr>
        <p:spPr>
          <a:xfrm>
            <a:off x="11315700" y="3340100"/>
            <a:ext cx="5727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10">
                <a:solidFill>
                  <a:srgbClr val="FFFFFF"/>
                </a:solidFill>
                <a:latin typeface="Verdana"/>
                <a:cs typeface="Verdana"/>
              </a:rPr>
              <a:t>100%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37" name="object 3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312400" y="3390900"/>
            <a:ext cx="444500" cy="203200"/>
          </a:xfrm>
          <a:prstGeom prst="rect">
            <a:avLst/>
          </a:prstGeom>
        </p:spPr>
      </p:pic>
      <p:sp>
        <p:nvSpPr>
          <p:cNvPr id="38" name="object 38" descr=""/>
          <p:cNvSpPr txBox="1"/>
          <p:nvPr/>
        </p:nvSpPr>
        <p:spPr>
          <a:xfrm>
            <a:off x="10312400" y="3340100"/>
            <a:ext cx="4495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30">
                <a:solidFill>
                  <a:srgbClr val="FFFFFF"/>
                </a:solidFill>
                <a:latin typeface="Verdana"/>
                <a:cs typeface="Verdana"/>
              </a:rPr>
              <a:t>33%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3886200" y="3390900"/>
            <a:ext cx="5816600" cy="203200"/>
            <a:chOff x="3886200" y="3390900"/>
            <a:chExt cx="5816600" cy="203200"/>
          </a:xfrm>
        </p:grpSpPr>
        <p:pic>
          <p:nvPicPr>
            <p:cNvPr id="40" name="object 4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232900" y="3390900"/>
              <a:ext cx="469900" cy="20320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66100" y="3390900"/>
              <a:ext cx="444500" cy="20320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35800" y="3390900"/>
              <a:ext cx="571500" cy="20320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32500" y="3390900"/>
              <a:ext cx="457200" cy="20320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65700" y="3390900"/>
              <a:ext cx="444500" cy="20320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86200" y="3390900"/>
              <a:ext cx="469900" cy="203200"/>
            </a:xfrm>
            <a:prstGeom prst="rect">
              <a:avLst/>
            </a:prstGeom>
          </p:spPr>
        </p:pic>
      </p:grpSp>
      <p:sp>
        <p:nvSpPr>
          <p:cNvPr id="46" name="object 46" descr=""/>
          <p:cNvSpPr txBox="1"/>
          <p:nvPr/>
        </p:nvSpPr>
        <p:spPr>
          <a:xfrm>
            <a:off x="3683000" y="2870200"/>
            <a:ext cx="6205855" cy="739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3840479" algn="l"/>
              </a:tabLst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Recurring</a:t>
            </a:r>
            <a:r>
              <a:rPr dirty="0" sz="18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Verdana"/>
                <a:cs typeface="Verdana"/>
              </a:rPr>
              <a:t>Vs.</a:t>
            </a:r>
            <a:r>
              <a:rPr dirty="0" sz="18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One-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Time</a:t>
            </a:r>
            <a:r>
              <a:rPr dirty="0" sz="18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Events</a:t>
            </a:r>
            <a:r>
              <a:rPr dirty="0" sz="18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	Definition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 Culture</a:t>
            </a:r>
            <a:endParaRPr sz="1800">
              <a:latin typeface="Verdana"/>
              <a:cs typeface="Verdana"/>
            </a:endParaRPr>
          </a:p>
          <a:p>
            <a:pPr algn="ctr" marL="18415">
              <a:lnSpc>
                <a:spcPct val="100000"/>
              </a:lnSpc>
              <a:spcBef>
                <a:spcPts val="1540"/>
              </a:spcBef>
              <a:tabLst>
                <a:tab pos="1097915" algn="l"/>
                <a:tab pos="2164715" algn="l"/>
                <a:tab pos="3168015" algn="l"/>
                <a:tab pos="4298315" algn="l"/>
                <a:tab pos="5365115" algn="l"/>
              </a:tabLst>
            </a:pP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90%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88%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98%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600" spc="-20">
                <a:solidFill>
                  <a:srgbClr val="FFFFFF"/>
                </a:solidFill>
                <a:latin typeface="Verdana"/>
                <a:cs typeface="Verdana"/>
              </a:rPr>
              <a:t>100%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97%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50%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7" name="object 47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819400" y="3390900"/>
            <a:ext cx="457200" cy="203200"/>
          </a:xfrm>
          <a:prstGeom prst="rect">
            <a:avLst/>
          </a:prstGeom>
        </p:spPr>
      </p:pic>
      <p:sp>
        <p:nvSpPr>
          <p:cNvPr id="48" name="object 48" descr=""/>
          <p:cNvSpPr txBox="1"/>
          <p:nvPr/>
        </p:nvSpPr>
        <p:spPr>
          <a:xfrm>
            <a:off x="2819400" y="3340100"/>
            <a:ext cx="4648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80">
                <a:solidFill>
                  <a:srgbClr val="FFFFFF"/>
                </a:solidFill>
                <a:latin typeface="Verdana"/>
                <a:cs typeface="Verdana"/>
              </a:rPr>
              <a:t>84%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9" name="object 49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752600" y="3390900"/>
            <a:ext cx="457200" cy="203200"/>
          </a:xfrm>
          <a:prstGeom prst="rect">
            <a:avLst/>
          </a:prstGeom>
        </p:spPr>
      </p:pic>
      <p:sp>
        <p:nvSpPr>
          <p:cNvPr id="50" name="object 50" descr=""/>
          <p:cNvSpPr txBox="1"/>
          <p:nvPr/>
        </p:nvSpPr>
        <p:spPr>
          <a:xfrm>
            <a:off x="1752600" y="3340100"/>
            <a:ext cx="457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0">
                <a:solidFill>
                  <a:srgbClr val="FFFFFF"/>
                </a:solidFill>
                <a:latin typeface="Verdana"/>
                <a:cs typeface="Verdana"/>
              </a:rPr>
              <a:t>95%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1" name="object 51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337800" y="5232400"/>
            <a:ext cx="393700" cy="177800"/>
          </a:xfrm>
          <a:prstGeom prst="rect">
            <a:avLst/>
          </a:prstGeom>
        </p:spPr>
      </p:pic>
      <p:sp>
        <p:nvSpPr>
          <p:cNvPr id="52" name="object 52" descr=""/>
          <p:cNvSpPr txBox="1"/>
          <p:nvPr/>
        </p:nvSpPr>
        <p:spPr>
          <a:xfrm>
            <a:off x="10337800" y="5181600"/>
            <a:ext cx="3981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10">
                <a:solidFill>
                  <a:srgbClr val="FFFFFF"/>
                </a:solidFill>
                <a:latin typeface="Verdana"/>
                <a:cs typeface="Verdana"/>
              </a:rPr>
              <a:t>67%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53" name="object 53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258300" y="6146800"/>
            <a:ext cx="406400" cy="177800"/>
          </a:xfrm>
          <a:prstGeom prst="rect">
            <a:avLst/>
          </a:prstGeom>
        </p:spPr>
      </p:pic>
      <p:sp>
        <p:nvSpPr>
          <p:cNvPr id="54" name="object 54" descr=""/>
          <p:cNvSpPr txBox="1"/>
          <p:nvPr/>
        </p:nvSpPr>
        <p:spPr>
          <a:xfrm>
            <a:off x="9258300" y="6096000"/>
            <a:ext cx="4159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60">
                <a:solidFill>
                  <a:srgbClr val="FFFFFF"/>
                </a:solidFill>
                <a:latin typeface="Verdana"/>
                <a:cs typeface="Verdana"/>
              </a:rPr>
              <a:t>50%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55" name="object 55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255000" y="8674100"/>
            <a:ext cx="279400" cy="177800"/>
          </a:xfrm>
          <a:prstGeom prst="rect">
            <a:avLst/>
          </a:prstGeom>
        </p:spPr>
      </p:pic>
      <p:sp>
        <p:nvSpPr>
          <p:cNvPr id="56" name="object 56" descr=""/>
          <p:cNvSpPr txBox="1"/>
          <p:nvPr/>
        </p:nvSpPr>
        <p:spPr>
          <a:xfrm>
            <a:off x="8255000" y="8623300"/>
            <a:ext cx="2863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5">
                <a:solidFill>
                  <a:srgbClr val="FFFFFF"/>
                </a:solidFill>
                <a:latin typeface="Verdana"/>
                <a:cs typeface="Verdana"/>
              </a:rPr>
              <a:t>3%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57" name="object 57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108700" y="8674100"/>
            <a:ext cx="279400" cy="177800"/>
          </a:xfrm>
          <a:prstGeom prst="rect">
            <a:avLst/>
          </a:prstGeom>
        </p:spPr>
      </p:pic>
      <p:sp>
        <p:nvSpPr>
          <p:cNvPr id="58" name="object 58" descr=""/>
          <p:cNvSpPr txBox="1"/>
          <p:nvPr/>
        </p:nvSpPr>
        <p:spPr>
          <a:xfrm>
            <a:off x="6108700" y="8623300"/>
            <a:ext cx="2857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0">
                <a:solidFill>
                  <a:srgbClr val="FFFFFF"/>
                </a:solidFill>
                <a:latin typeface="Verdana"/>
                <a:cs typeface="Verdana"/>
              </a:rPr>
              <a:t>2%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59" name="object 59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003800" y="8216900"/>
            <a:ext cx="355600" cy="177800"/>
          </a:xfrm>
          <a:prstGeom prst="rect">
            <a:avLst/>
          </a:prstGeom>
        </p:spPr>
      </p:pic>
      <p:sp>
        <p:nvSpPr>
          <p:cNvPr id="60" name="object 60" descr=""/>
          <p:cNvSpPr txBox="1"/>
          <p:nvPr/>
        </p:nvSpPr>
        <p:spPr>
          <a:xfrm>
            <a:off x="5003800" y="8166100"/>
            <a:ext cx="3568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15">
                <a:solidFill>
                  <a:srgbClr val="FFFFFF"/>
                </a:solidFill>
                <a:latin typeface="Verdana"/>
                <a:cs typeface="Verdana"/>
              </a:rPr>
              <a:t>13%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61" name="object 61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937000" y="8331200"/>
            <a:ext cx="368300" cy="177800"/>
          </a:xfrm>
          <a:prstGeom prst="rect">
            <a:avLst/>
          </a:prstGeom>
        </p:spPr>
      </p:pic>
      <p:sp>
        <p:nvSpPr>
          <p:cNvPr id="62" name="object 62" descr=""/>
          <p:cNvSpPr txBox="1"/>
          <p:nvPr/>
        </p:nvSpPr>
        <p:spPr>
          <a:xfrm>
            <a:off x="3937000" y="8280400"/>
            <a:ext cx="3759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65">
                <a:solidFill>
                  <a:srgbClr val="FFFFFF"/>
                </a:solidFill>
                <a:latin typeface="Verdana"/>
                <a:cs typeface="Verdana"/>
              </a:rPr>
              <a:t>10%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63" name="object 63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870200" y="8039100"/>
            <a:ext cx="355600" cy="177800"/>
          </a:xfrm>
          <a:prstGeom prst="rect">
            <a:avLst/>
          </a:prstGeom>
        </p:spPr>
      </p:pic>
      <p:sp>
        <p:nvSpPr>
          <p:cNvPr id="64" name="object 64" descr=""/>
          <p:cNvSpPr txBox="1"/>
          <p:nvPr/>
        </p:nvSpPr>
        <p:spPr>
          <a:xfrm>
            <a:off x="2870200" y="7988300"/>
            <a:ext cx="3638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0">
                <a:solidFill>
                  <a:srgbClr val="FFFFFF"/>
                </a:solidFill>
                <a:latin typeface="Verdana"/>
                <a:cs typeface="Verdana"/>
              </a:rPr>
              <a:t>16%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65" name="object 65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841500" y="8648700"/>
            <a:ext cx="279400" cy="177800"/>
          </a:xfrm>
          <a:prstGeom prst="rect">
            <a:avLst/>
          </a:prstGeom>
        </p:spPr>
      </p:pic>
      <p:sp>
        <p:nvSpPr>
          <p:cNvPr id="66" name="object 66" descr=""/>
          <p:cNvSpPr txBox="1"/>
          <p:nvPr/>
        </p:nvSpPr>
        <p:spPr>
          <a:xfrm>
            <a:off x="1841500" y="8597900"/>
            <a:ext cx="2876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0">
                <a:solidFill>
                  <a:srgbClr val="FFFFFF"/>
                </a:solidFill>
                <a:latin typeface="Verdana"/>
                <a:cs typeface="Verdana"/>
              </a:rPr>
              <a:t>5%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67" name="object 67" descr=""/>
          <p:cNvGrpSpPr/>
          <p:nvPr/>
        </p:nvGrpSpPr>
        <p:grpSpPr>
          <a:xfrm>
            <a:off x="10794999" y="2705100"/>
            <a:ext cx="152400" cy="342900"/>
            <a:chOff x="10794999" y="2705100"/>
            <a:chExt cx="152400" cy="342900"/>
          </a:xfrm>
        </p:grpSpPr>
        <p:pic>
          <p:nvPicPr>
            <p:cNvPr id="68" name="object 6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794999" y="2895599"/>
              <a:ext cx="152399" cy="152399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794999" y="2705100"/>
              <a:ext cx="152399" cy="152399"/>
            </a:xfrm>
            <a:prstGeom prst="rect">
              <a:avLst/>
            </a:prstGeom>
          </p:spPr>
        </p:pic>
      </p:grpSp>
      <p:sp>
        <p:nvSpPr>
          <p:cNvPr id="70" name="object 70" descr=""/>
          <p:cNvSpPr txBox="1"/>
          <p:nvPr/>
        </p:nvSpPr>
        <p:spPr>
          <a:xfrm>
            <a:off x="11061700" y="2628900"/>
            <a:ext cx="961390" cy="4445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400"/>
              </a:spcBef>
            </a:pPr>
            <a:r>
              <a:rPr dirty="0" sz="1500" spc="-35">
                <a:solidFill>
                  <a:srgbClr val="FFFFFF"/>
                </a:solidFill>
                <a:latin typeface="Verdana"/>
                <a:cs typeface="Verdana"/>
              </a:rPr>
              <a:t>One-</a:t>
            </a:r>
            <a:r>
              <a:rPr dirty="0" sz="1500" spc="-20">
                <a:solidFill>
                  <a:srgbClr val="FFFFFF"/>
                </a:solidFill>
                <a:latin typeface="Verdana"/>
                <a:cs typeface="Verdana"/>
              </a:rPr>
              <a:t>Time 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Recurring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7100" y="2895599"/>
              <a:ext cx="11036300" cy="8255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300" y="3505200"/>
              <a:ext cx="6299200" cy="8255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800" y="5130800"/>
              <a:ext cx="11277600" cy="8255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2300" y="5740400"/>
              <a:ext cx="6553200" cy="8255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66900" y="7366000"/>
              <a:ext cx="9169400" cy="7493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8900" y="7975600"/>
              <a:ext cx="2565400" cy="50800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914400" y="2870200"/>
            <a:ext cx="10993755" cy="571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0" marR="121920">
              <a:lnSpc>
                <a:spcPct val="100000"/>
              </a:lnSpc>
              <a:spcBef>
                <a:spcPts val="100"/>
              </a:spcBef>
            </a:pPr>
            <a:r>
              <a:rPr dirty="0" sz="4000" spc="170" b="1">
                <a:solidFill>
                  <a:srgbClr val="F39019"/>
                </a:solidFill>
                <a:latin typeface="Arial"/>
                <a:cs typeface="Arial"/>
              </a:rPr>
              <a:t>*Integrate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50" b="1">
                <a:solidFill>
                  <a:srgbClr val="F39019"/>
                </a:solidFill>
                <a:latin typeface="Arial"/>
                <a:cs typeface="Arial"/>
              </a:rPr>
              <a:t>Events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40" b="1">
                <a:solidFill>
                  <a:srgbClr val="F39019"/>
                </a:solidFill>
                <a:latin typeface="Arial"/>
                <a:cs typeface="Arial"/>
              </a:rPr>
              <a:t>into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40" b="1">
                <a:solidFill>
                  <a:srgbClr val="F39019"/>
                </a:solidFill>
                <a:latin typeface="Arial"/>
                <a:cs typeface="Arial"/>
              </a:rPr>
              <a:t>Academic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 Learning </a:t>
            </a:r>
            <a:r>
              <a:rPr dirty="0" sz="4000" spc="125" b="1">
                <a:solidFill>
                  <a:srgbClr val="F39019"/>
                </a:solidFill>
                <a:latin typeface="Arial"/>
                <a:cs typeface="Arial"/>
              </a:rPr>
              <a:t>via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30" b="1">
                <a:solidFill>
                  <a:srgbClr val="F39019"/>
                </a:solidFill>
                <a:latin typeface="Arial"/>
                <a:cs typeface="Arial"/>
              </a:rPr>
              <a:t>a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50" b="1">
                <a:solidFill>
                  <a:srgbClr val="F39019"/>
                </a:solidFill>
                <a:latin typeface="Arial"/>
                <a:cs typeface="Arial"/>
              </a:rPr>
              <a:t>Passport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10" b="1">
                <a:solidFill>
                  <a:srgbClr val="F39019"/>
                </a:solidFill>
                <a:latin typeface="Arial"/>
                <a:cs typeface="Arial"/>
              </a:rPr>
              <a:t>Program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0"/>
              </a:spcBef>
            </a:pPr>
            <a:endParaRPr sz="40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4000" spc="70" b="1">
                <a:solidFill>
                  <a:srgbClr val="F39019"/>
                </a:solidFill>
                <a:latin typeface="Arial"/>
                <a:cs typeface="Arial"/>
              </a:rPr>
              <a:t>*Events</a:t>
            </a:r>
            <a:r>
              <a:rPr dirty="0" sz="4000" spc="5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65" b="1">
                <a:solidFill>
                  <a:srgbClr val="F39019"/>
                </a:solidFill>
                <a:latin typeface="Arial"/>
                <a:cs typeface="Arial"/>
              </a:rPr>
              <a:t>Aligned</a:t>
            </a:r>
            <a:r>
              <a:rPr dirty="0" sz="4000" spc="5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225" b="1">
                <a:solidFill>
                  <a:srgbClr val="F39019"/>
                </a:solidFill>
                <a:latin typeface="Arial"/>
                <a:cs typeface="Arial"/>
              </a:rPr>
              <a:t>to</a:t>
            </a:r>
            <a:r>
              <a:rPr dirty="0" sz="4000" spc="6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F39019"/>
                </a:solidFill>
                <a:latin typeface="Arial"/>
                <a:cs typeface="Arial"/>
              </a:rPr>
              <a:t>SLOs</a:t>
            </a:r>
            <a:r>
              <a:rPr dirty="0" sz="4000" spc="5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70" b="1">
                <a:solidFill>
                  <a:srgbClr val="F39019"/>
                </a:solidFill>
                <a:latin typeface="Arial"/>
                <a:cs typeface="Arial"/>
              </a:rPr>
              <a:t>in</a:t>
            </a:r>
            <a:r>
              <a:rPr dirty="0" sz="4000" spc="6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30" b="1">
                <a:solidFill>
                  <a:srgbClr val="F39019"/>
                </a:solidFill>
                <a:latin typeface="Arial"/>
                <a:cs typeface="Arial"/>
              </a:rPr>
              <a:t>a</a:t>
            </a:r>
            <a:r>
              <a:rPr dirty="0" sz="4000" spc="5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45" b="1">
                <a:solidFill>
                  <a:srgbClr val="F39019"/>
                </a:solidFill>
                <a:latin typeface="Arial"/>
                <a:cs typeface="Arial"/>
              </a:rPr>
              <a:t>Course,</a:t>
            </a:r>
            <a:r>
              <a:rPr dirty="0" sz="4000" spc="5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F39019"/>
                </a:solidFill>
                <a:latin typeface="Arial"/>
                <a:cs typeface="Arial"/>
              </a:rPr>
              <a:t>To</a:t>
            </a:r>
            <a:r>
              <a:rPr dirty="0" sz="4000" spc="6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65" b="1">
                <a:solidFill>
                  <a:srgbClr val="F39019"/>
                </a:solidFill>
                <a:latin typeface="Arial"/>
                <a:cs typeface="Arial"/>
              </a:rPr>
              <a:t>an </a:t>
            </a:r>
            <a:r>
              <a:rPr dirty="0" sz="4000" spc="85" b="1">
                <a:solidFill>
                  <a:srgbClr val="F39019"/>
                </a:solidFill>
                <a:latin typeface="Arial"/>
                <a:cs typeface="Arial"/>
              </a:rPr>
              <a:t>Assignment,</a:t>
            </a:r>
            <a:r>
              <a:rPr dirty="0" sz="4000" spc="3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F39019"/>
                </a:solidFill>
                <a:latin typeface="Arial"/>
                <a:cs typeface="Arial"/>
              </a:rPr>
              <a:t>&amp;</a:t>
            </a:r>
            <a:r>
              <a:rPr dirty="0" sz="4000" spc="4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F39019"/>
                </a:solidFill>
                <a:latin typeface="Arial"/>
                <a:cs typeface="Arial"/>
              </a:rPr>
              <a:t>Assessed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0"/>
              </a:spcBef>
            </a:pPr>
            <a:endParaRPr sz="4000">
              <a:latin typeface="Arial"/>
              <a:cs typeface="Arial"/>
            </a:endParaRPr>
          </a:p>
          <a:p>
            <a:pPr algn="ctr" marL="1066800" marR="1067435">
              <a:lnSpc>
                <a:spcPct val="100000"/>
              </a:lnSpc>
            </a:pPr>
            <a:r>
              <a:rPr dirty="0" sz="4000" spc="110" b="1">
                <a:solidFill>
                  <a:srgbClr val="F39019"/>
                </a:solidFill>
                <a:latin typeface="Arial"/>
                <a:cs typeface="Arial"/>
              </a:rPr>
              <a:t>*Powerful</a:t>
            </a:r>
            <a:r>
              <a:rPr dirty="0" sz="4000" spc="14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90" b="1">
                <a:solidFill>
                  <a:srgbClr val="F39019"/>
                </a:solidFill>
                <a:latin typeface="Arial"/>
                <a:cs typeface="Arial"/>
              </a:rPr>
              <a:t>Curricular-</a:t>
            </a:r>
            <a:r>
              <a:rPr dirty="0" sz="4000" spc="110" b="1">
                <a:solidFill>
                  <a:srgbClr val="F39019"/>
                </a:solidFill>
                <a:latin typeface="Arial"/>
                <a:cs typeface="Arial"/>
              </a:rPr>
              <a:t>Co-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Curricular </a:t>
            </a:r>
            <a:r>
              <a:rPr dirty="0" sz="4000" spc="145" b="1">
                <a:solidFill>
                  <a:srgbClr val="F39019"/>
                </a:solidFill>
                <a:latin typeface="Arial"/>
                <a:cs typeface="Arial"/>
              </a:rPr>
              <a:t>Initiative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451600" y="469900"/>
            <a:ext cx="6032500" cy="1409700"/>
            <a:chOff x="6451600" y="469900"/>
            <a:chExt cx="6032500" cy="1409700"/>
          </a:xfrm>
        </p:grpSpPr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04200" y="469900"/>
              <a:ext cx="4279900" cy="9525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51600" y="1066800"/>
              <a:ext cx="5994400" cy="81280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770" rIns="0" bIns="0" rtlCol="0" vert="horz">
            <a:spAutoFit/>
          </a:bodyPr>
          <a:lstStyle/>
          <a:p>
            <a:pPr marL="730250" marR="5080" indent="1795145">
              <a:lnSpc>
                <a:spcPct val="75500"/>
              </a:lnSpc>
              <a:spcBef>
                <a:spcPts val="1510"/>
              </a:spcBef>
            </a:pPr>
            <a:r>
              <a:rPr dirty="0" spc="135"/>
              <a:t>Action</a:t>
            </a:r>
            <a:r>
              <a:rPr dirty="0" spc="-225"/>
              <a:t> </a:t>
            </a:r>
            <a:r>
              <a:rPr dirty="0" spc="50"/>
              <a:t>Step/ </a:t>
            </a:r>
            <a:r>
              <a:rPr dirty="0" spc="-10"/>
              <a:t>Recommendations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600" y="2565399"/>
              <a:ext cx="457200" cy="4572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100" y="2425699"/>
              <a:ext cx="1701800" cy="6731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9000" y="2425699"/>
              <a:ext cx="3416300" cy="6731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0400" y="2908299"/>
              <a:ext cx="5080000" cy="7366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600" y="3733800"/>
              <a:ext cx="457200" cy="4572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100" y="3594100"/>
              <a:ext cx="4699000" cy="7366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3100" y="4051300"/>
              <a:ext cx="3733800" cy="7620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600" y="4902200"/>
              <a:ext cx="457200" cy="4572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7700" y="4762500"/>
              <a:ext cx="3670300" cy="7366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700" y="5245100"/>
              <a:ext cx="4152900" cy="7366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0400" y="5727700"/>
              <a:ext cx="5003800" cy="7239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00" y="6210300"/>
              <a:ext cx="3810000" cy="7366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3100" y="6692900"/>
              <a:ext cx="4749800" cy="6731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5800" y="7175500"/>
              <a:ext cx="2286000" cy="673100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584200" y="2425700"/>
            <a:ext cx="4964430" cy="52628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203200" marR="5080" indent="-190500">
              <a:lnSpc>
                <a:spcPts val="3800"/>
              </a:lnSpc>
              <a:spcBef>
                <a:spcPts val="260"/>
              </a:spcBef>
              <a:buFont typeface="Arial"/>
              <a:buChar char="•"/>
              <a:tabLst>
                <a:tab pos="203200" algn="l"/>
              </a:tabLst>
            </a:pPr>
            <a:r>
              <a:rPr dirty="0" sz="3200" spc="1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 spc="11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3200" spc="110">
                <a:solidFill>
                  <a:srgbClr val="FFFFFF"/>
                </a:solidFill>
                <a:latin typeface="Verdana"/>
                <a:cs typeface="Verdana"/>
              </a:rPr>
              <a:t>orts</a:t>
            </a:r>
            <a:r>
              <a:rPr dirty="0" sz="32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32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mainstream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3200" spc="-2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55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dirty="0" sz="3200" spc="55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3200" spc="55">
                <a:solidFill>
                  <a:srgbClr val="FFFFFF"/>
                </a:solidFill>
                <a:latin typeface="Verdana"/>
                <a:cs typeface="Verdana"/>
              </a:rPr>
              <a:t>erentiated</a:t>
            </a:r>
            <a:r>
              <a:rPr dirty="0" sz="3200" spc="-2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groups</a:t>
            </a:r>
            <a:endParaRPr sz="3200">
              <a:latin typeface="Verdana"/>
              <a:cs typeface="Verdana"/>
            </a:endParaRPr>
          </a:p>
          <a:p>
            <a:pPr marL="324485" indent="-311785">
              <a:lnSpc>
                <a:spcPts val="3820"/>
              </a:lnSpc>
              <a:spcBef>
                <a:spcPts val="1440"/>
              </a:spcBef>
              <a:buFont typeface="Arial"/>
              <a:buChar char="•"/>
              <a:tabLst>
                <a:tab pos="324485" algn="l"/>
              </a:tabLst>
            </a:pPr>
            <a:r>
              <a:rPr dirty="0" sz="3200" spc="45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dirty="0" sz="3200" spc="45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3200" spc="45">
                <a:solidFill>
                  <a:srgbClr val="FFFFFF"/>
                </a:solidFill>
                <a:latin typeface="Verdana"/>
                <a:cs typeface="Verdana"/>
              </a:rPr>
              <a:t>erentiated</a:t>
            </a:r>
            <a:r>
              <a:rPr dirty="0" sz="32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groups</a:t>
            </a:r>
            <a:endParaRPr sz="3200">
              <a:latin typeface="Verdana"/>
              <a:cs typeface="Verdana"/>
            </a:endParaRPr>
          </a:p>
          <a:p>
            <a:pPr marL="203200">
              <a:lnSpc>
                <a:spcPts val="3820"/>
              </a:lnSpc>
            </a:pPr>
            <a:r>
              <a:rPr dirty="0" sz="3200" spc="-605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32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35">
                <a:solidFill>
                  <a:srgbClr val="FFFFFF"/>
                </a:solidFill>
                <a:latin typeface="Verdana"/>
                <a:cs typeface="Verdana"/>
              </a:rPr>
              <a:t>Race/Ethnicity</a:t>
            </a:r>
            <a:endParaRPr sz="3200">
              <a:latin typeface="Verdana"/>
              <a:cs typeface="Verdana"/>
            </a:endParaRPr>
          </a:p>
          <a:p>
            <a:pPr marL="203200" marR="73660" indent="-190500">
              <a:lnSpc>
                <a:spcPts val="3800"/>
              </a:lnSpc>
              <a:spcBef>
                <a:spcPts val="1700"/>
              </a:spcBef>
              <a:buFont typeface="Arial"/>
              <a:buChar char="•"/>
              <a:tabLst>
                <a:tab pos="203200" algn="l"/>
              </a:tabLst>
            </a:pPr>
            <a:r>
              <a:rPr dirty="0" sz="3200" spc="80">
                <a:solidFill>
                  <a:srgbClr val="FFFFFF"/>
                </a:solidFill>
                <a:latin typeface="Verdana"/>
                <a:cs typeface="Verdana"/>
              </a:rPr>
              <a:t>Ample</a:t>
            </a:r>
            <a:r>
              <a:rPr dirty="0" sz="32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Range</a:t>
            </a:r>
            <a:r>
              <a:rPr dirty="0" sz="32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80">
                <a:solidFill>
                  <a:srgbClr val="FFFFFF"/>
                </a:solidFill>
                <a:latin typeface="Verdana"/>
                <a:cs typeface="Verdana"/>
              </a:rPr>
              <a:t>of Academic</a:t>
            </a:r>
            <a:r>
              <a:rPr dirty="0" sz="32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Support </a:t>
            </a:r>
            <a:r>
              <a:rPr dirty="0" sz="3200" spc="-40">
                <a:solidFill>
                  <a:srgbClr val="FFFFFF"/>
                </a:solidFill>
                <a:latin typeface="Verdana"/>
                <a:cs typeface="Verdana"/>
              </a:rPr>
              <a:t>Services,</a:t>
            </a:r>
            <a:r>
              <a:rPr dirty="0" sz="3200" spc="-2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Clubs,</a:t>
            </a:r>
            <a:r>
              <a:rPr dirty="0" sz="320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Events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32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Group-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Specific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Retention-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Graduation Initiatives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5588000" y="546100"/>
            <a:ext cx="7302500" cy="1282700"/>
            <a:chOff x="5588000" y="546100"/>
            <a:chExt cx="7302500" cy="1282700"/>
          </a:xfrm>
        </p:grpSpPr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88000" y="546100"/>
              <a:ext cx="7302500" cy="7493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45500" y="1003300"/>
              <a:ext cx="4432300" cy="825500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676003" y="514594"/>
            <a:ext cx="7020559" cy="1092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4200"/>
              </a:lnSpc>
              <a:spcBef>
                <a:spcPts val="100"/>
              </a:spcBef>
            </a:pPr>
            <a:r>
              <a:rPr dirty="0" sz="4000"/>
              <a:t>Make</a:t>
            </a:r>
            <a:r>
              <a:rPr dirty="0" sz="4000" spc="-165"/>
              <a:t> </a:t>
            </a:r>
            <a:r>
              <a:rPr dirty="0" sz="4000"/>
              <a:t>Decisions</a:t>
            </a:r>
            <a:r>
              <a:rPr dirty="0" sz="4000" spc="-165"/>
              <a:t> </a:t>
            </a:r>
            <a:r>
              <a:rPr dirty="0" sz="4000" spc="160"/>
              <a:t>About</a:t>
            </a:r>
            <a:r>
              <a:rPr dirty="0" sz="4000" spc="-165"/>
              <a:t> </a:t>
            </a:r>
            <a:r>
              <a:rPr dirty="0" sz="4000" spc="-20"/>
              <a:t>Your</a:t>
            </a:r>
            <a:endParaRPr sz="4000"/>
          </a:p>
          <a:p>
            <a:pPr algn="r" marR="5080">
              <a:lnSpc>
                <a:spcPts val="4200"/>
              </a:lnSpc>
            </a:pPr>
            <a:r>
              <a:rPr dirty="0" sz="4000"/>
              <a:t>Diversity</a:t>
            </a:r>
            <a:r>
              <a:rPr dirty="0" sz="4000" spc="-250"/>
              <a:t> </a:t>
            </a:r>
            <a:r>
              <a:rPr dirty="0" sz="4000" spc="130"/>
              <a:t>E</a:t>
            </a:r>
            <a:r>
              <a:rPr dirty="0" sz="4000" spc="130">
                <a:latin typeface="Calibri"/>
                <a:cs typeface="Calibri"/>
              </a:rPr>
              <a:t>ﬀ</a:t>
            </a:r>
            <a:r>
              <a:rPr dirty="0" sz="4000" spc="130"/>
              <a:t>orts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280400" y="2476500"/>
            <a:ext cx="320548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5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700" spc="55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1700" spc="55">
                <a:solidFill>
                  <a:srgbClr val="FFFFFF"/>
                </a:solidFill>
                <a:latin typeface="Verdana"/>
                <a:cs typeface="Verdana"/>
              </a:rPr>
              <a:t>orts</a:t>
            </a:r>
            <a:r>
              <a:rPr dirty="0" sz="17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17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FFFFFF"/>
                </a:solidFill>
                <a:latin typeface="Verdana"/>
                <a:cs typeface="Verdana"/>
              </a:rPr>
              <a:t>Topical Focus</a:t>
            </a:r>
            <a:r>
              <a:rPr dirty="0" sz="17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Verdana"/>
                <a:cs typeface="Verdana"/>
              </a:rPr>
              <a:t>(All)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7454946" y="2870181"/>
            <a:ext cx="4876800" cy="4876800"/>
            <a:chOff x="7454946" y="2870181"/>
            <a:chExt cx="4876800" cy="4876800"/>
          </a:xfrm>
        </p:grpSpPr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54946" y="2870181"/>
              <a:ext cx="4876707" cy="487677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21699" y="3568700"/>
              <a:ext cx="1689100" cy="20320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169399" y="3797300"/>
              <a:ext cx="393700" cy="177800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8509000" y="3505200"/>
            <a:ext cx="171005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FFFFFF"/>
                </a:solidFill>
                <a:latin typeface="Verdana"/>
                <a:cs typeface="Verdana"/>
              </a:rPr>
              <a:t>Mainstream</a:t>
            </a:r>
            <a:r>
              <a:rPr dirty="0" sz="15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(283)</a:t>
            </a:r>
            <a:endParaRPr sz="1500">
              <a:latin typeface="Verdana"/>
              <a:cs typeface="Verdana"/>
            </a:endParaRPr>
          </a:p>
          <a:p>
            <a:pPr algn="ctr" marL="3175">
              <a:lnSpc>
                <a:spcPct val="100000"/>
              </a:lnSpc>
            </a:pPr>
            <a:r>
              <a:rPr dirty="0" sz="1500" spc="-25">
                <a:solidFill>
                  <a:srgbClr val="FFFFFF"/>
                </a:solidFill>
                <a:latin typeface="Verdana"/>
                <a:cs typeface="Verdana"/>
              </a:rPr>
              <a:t>14%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8724900" y="6311900"/>
            <a:ext cx="3162300" cy="444500"/>
            <a:chOff x="8724900" y="6311900"/>
            <a:chExt cx="3162300" cy="444500"/>
          </a:xfrm>
        </p:grpSpPr>
        <p:pic>
          <p:nvPicPr>
            <p:cNvPr id="29" name="object 2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24900" y="6311900"/>
              <a:ext cx="3162300" cy="22860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083800" y="6553200"/>
              <a:ext cx="457200" cy="203200"/>
            </a:xfrm>
            <a:prstGeom prst="rect">
              <a:avLst/>
            </a:prstGeom>
          </p:spPr>
        </p:pic>
      </p:grpSp>
      <p:sp>
        <p:nvSpPr>
          <p:cNvPr id="31" name="object 31" descr=""/>
          <p:cNvSpPr txBox="1"/>
          <p:nvPr/>
        </p:nvSpPr>
        <p:spPr>
          <a:xfrm>
            <a:off x="8724900" y="6261100"/>
            <a:ext cx="3171190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371600" marR="5080" indent="-1358900">
              <a:lnSpc>
                <a:spcPts val="1900"/>
              </a:lnSpc>
              <a:spcBef>
                <a:spcPts val="180"/>
              </a:spcBef>
            </a:pP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Specific</a:t>
            </a:r>
            <a:r>
              <a:rPr dirty="0" sz="1600" spc="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Group</a:t>
            </a:r>
            <a:r>
              <a:rPr dirty="0" sz="1600" spc="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Focused</a:t>
            </a:r>
            <a:r>
              <a:rPr dirty="0" sz="1600" spc="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FFFFFF"/>
                </a:solidFill>
                <a:latin typeface="Verdana"/>
                <a:cs typeface="Verdana"/>
              </a:rPr>
              <a:t>(1683) </a:t>
            </a: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86%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2895599"/>
              <a:ext cx="9855200" cy="8255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300" y="3505200"/>
              <a:ext cx="10909300" cy="7493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8900" y="5130800"/>
              <a:ext cx="10185400" cy="8128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3800" y="5740400"/>
              <a:ext cx="7962900" cy="8255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3900" y="6553200"/>
              <a:ext cx="3835400" cy="8128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60700" y="7366000"/>
              <a:ext cx="6794500" cy="8128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76600" y="8153400"/>
              <a:ext cx="6362700" cy="83820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092200" y="2870200"/>
            <a:ext cx="10636885" cy="591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  <a:spcBef>
                <a:spcPts val="100"/>
              </a:spcBef>
            </a:pPr>
            <a:r>
              <a:rPr dirty="0" sz="4000" spc="125" b="1">
                <a:solidFill>
                  <a:srgbClr val="F39019"/>
                </a:solidFill>
                <a:latin typeface="Arial"/>
                <a:cs typeface="Arial"/>
              </a:rPr>
              <a:t>*Continue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225" b="1">
                <a:solidFill>
                  <a:srgbClr val="F39019"/>
                </a:solidFill>
                <a:latin typeface="Arial"/>
                <a:cs typeface="Arial"/>
              </a:rPr>
              <a:t>to</a:t>
            </a:r>
            <a:r>
              <a:rPr dirty="0" sz="4000" spc="10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60" b="1">
                <a:solidFill>
                  <a:srgbClr val="F39019"/>
                </a:solidFill>
                <a:latin typeface="Arial"/>
                <a:cs typeface="Arial"/>
              </a:rPr>
              <a:t>Develop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10" b="1">
                <a:solidFill>
                  <a:srgbClr val="F39019"/>
                </a:solidFill>
                <a:latin typeface="Arial"/>
                <a:cs typeface="Arial"/>
              </a:rPr>
              <a:t>Specific-</a:t>
            </a:r>
            <a:r>
              <a:rPr dirty="0" sz="4000" spc="135" b="1">
                <a:solidFill>
                  <a:srgbClr val="F39019"/>
                </a:solidFill>
                <a:latin typeface="Arial"/>
                <a:cs typeface="Arial"/>
              </a:rPr>
              <a:t>Group 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Focused</a:t>
            </a:r>
            <a:r>
              <a:rPr dirty="0" sz="4000" spc="10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35" b="1">
                <a:solidFill>
                  <a:srgbClr val="F39019"/>
                </a:solidFill>
                <a:latin typeface="Arial"/>
                <a:cs typeface="Arial"/>
              </a:rPr>
              <a:t>Retention-</a:t>
            </a:r>
            <a:r>
              <a:rPr dirty="0" sz="4000" spc="140" b="1">
                <a:solidFill>
                  <a:srgbClr val="F39019"/>
                </a:solidFill>
                <a:latin typeface="Arial"/>
                <a:cs typeface="Arial"/>
              </a:rPr>
              <a:t>Graduation</a:t>
            </a:r>
            <a:r>
              <a:rPr dirty="0" sz="4000" spc="110" b="1">
                <a:solidFill>
                  <a:srgbClr val="F39019"/>
                </a:solidFill>
                <a:latin typeface="Arial"/>
                <a:cs typeface="Arial"/>
              </a:rPr>
              <a:t> Initiatives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0"/>
              </a:spcBef>
            </a:pPr>
            <a:endParaRPr sz="4000">
              <a:latin typeface="Arial"/>
              <a:cs typeface="Arial"/>
            </a:endParaRPr>
          </a:p>
          <a:p>
            <a:pPr algn="ctr" marL="381000" marR="377825">
              <a:lnSpc>
                <a:spcPct val="100000"/>
              </a:lnSpc>
            </a:pPr>
            <a:r>
              <a:rPr dirty="0" sz="4000" spc="120" b="1">
                <a:solidFill>
                  <a:srgbClr val="F39019"/>
                </a:solidFill>
                <a:latin typeface="Arial"/>
                <a:cs typeface="Arial"/>
              </a:rPr>
              <a:t>*Overall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14" b="1">
                <a:solidFill>
                  <a:srgbClr val="F39019"/>
                </a:solidFill>
                <a:latin typeface="Arial"/>
                <a:cs typeface="Arial"/>
              </a:rPr>
              <a:t>Graduation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40" b="1">
                <a:solidFill>
                  <a:srgbClr val="F39019"/>
                </a:solidFill>
                <a:latin typeface="Arial"/>
                <a:cs typeface="Arial"/>
              </a:rPr>
              <a:t>Rate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210" b="1">
                <a:solidFill>
                  <a:srgbClr val="F39019"/>
                </a:solidFill>
                <a:latin typeface="Arial"/>
                <a:cs typeface="Arial"/>
              </a:rPr>
              <a:t>=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05" b="1">
                <a:solidFill>
                  <a:srgbClr val="F39019"/>
                </a:solidFill>
                <a:latin typeface="Arial"/>
                <a:cs typeface="Arial"/>
              </a:rPr>
              <a:t>77%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459" b="1">
                <a:solidFill>
                  <a:srgbClr val="F39019"/>
                </a:solidFill>
                <a:latin typeface="Arial"/>
                <a:cs typeface="Arial"/>
              </a:rPr>
              <a:t>(2008 </a:t>
            </a:r>
            <a:r>
              <a:rPr dirty="0" sz="4000" spc="150" b="1">
                <a:solidFill>
                  <a:srgbClr val="F39019"/>
                </a:solidFill>
                <a:latin typeface="Arial"/>
                <a:cs typeface="Arial"/>
              </a:rPr>
              <a:t>cohort</a:t>
            </a:r>
            <a:r>
              <a:rPr dirty="0" sz="4000" spc="9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55" b="1">
                <a:solidFill>
                  <a:srgbClr val="F39019"/>
                </a:solidFill>
                <a:latin typeface="Arial"/>
                <a:cs typeface="Arial"/>
              </a:rPr>
              <a:t>for</a:t>
            </a:r>
            <a:r>
              <a:rPr dirty="0" sz="4000" spc="9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45" b="1">
                <a:solidFill>
                  <a:srgbClr val="F39019"/>
                </a:solidFill>
                <a:latin typeface="Arial"/>
                <a:cs typeface="Arial"/>
              </a:rPr>
              <a:t>full-</a:t>
            </a:r>
            <a:r>
              <a:rPr dirty="0" sz="4000" spc="204" b="1">
                <a:solidFill>
                  <a:srgbClr val="F39019"/>
                </a:solidFill>
                <a:latin typeface="Arial"/>
                <a:cs typeface="Arial"/>
              </a:rPr>
              <a:t>time</a:t>
            </a:r>
            <a:r>
              <a:rPr dirty="0" sz="4000" spc="9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beginners</a:t>
            </a:r>
            <a:endParaRPr sz="4000">
              <a:latin typeface="Arial"/>
              <a:cs typeface="Arial"/>
            </a:endParaRPr>
          </a:p>
          <a:p>
            <a:pPr algn="ctr" marL="8890">
              <a:lnSpc>
                <a:spcPct val="100000"/>
              </a:lnSpc>
              <a:spcBef>
                <a:spcPts val="1600"/>
              </a:spcBef>
            </a:pPr>
            <a:r>
              <a:rPr dirty="0" sz="4000" spc="135" b="1">
                <a:solidFill>
                  <a:srgbClr val="F39019"/>
                </a:solidFill>
                <a:latin typeface="Arial"/>
                <a:cs typeface="Arial"/>
              </a:rPr>
              <a:t>*Latino</a:t>
            </a:r>
            <a:r>
              <a:rPr dirty="0" sz="4000" spc="9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260" b="1">
                <a:solidFill>
                  <a:srgbClr val="F39019"/>
                </a:solidFill>
                <a:latin typeface="Arial"/>
                <a:cs typeface="Arial"/>
              </a:rPr>
              <a:t>(67%)</a:t>
            </a:r>
            <a:endParaRPr sz="4000">
              <a:latin typeface="Arial"/>
              <a:cs typeface="Arial"/>
            </a:endParaRPr>
          </a:p>
          <a:p>
            <a:pPr algn="ctr" marL="17145">
              <a:lnSpc>
                <a:spcPct val="100000"/>
              </a:lnSpc>
              <a:spcBef>
                <a:spcPts val="1600"/>
              </a:spcBef>
            </a:pPr>
            <a:r>
              <a:rPr dirty="0" sz="4000" spc="60" b="1">
                <a:solidFill>
                  <a:srgbClr val="F39019"/>
                </a:solidFill>
                <a:latin typeface="Arial"/>
                <a:cs typeface="Arial"/>
              </a:rPr>
              <a:t>*African</a:t>
            </a:r>
            <a:r>
              <a:rPr dirty="0" sz="4000" spc="8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90" b="1">
                <a:solidFill>
                  <a:srgbClr val="F39019"/>
                </a:solidFill>
                <a:latin typeface="Arial"/>
                <a:cs typeface="Arial"/>
              </a:rPr>
              <a:t>Americans </a:t>
            </a:r>
            <a:r>
              <a:rPr dirty="0" sz="4000" spc="95" b="1">
                <a:solidFill>
                  <a:srgbClr val="F39019"/>
                </a:solidFill>
                <a:latin typeface="Arial"/>
                <a:cs typeface="Arial"/>
              </a:rPr>
              <a:t>(61%)</a:t>
            </a:r>
            <a:endParaRPr sz="4000">
              <a:latin typeface="Arial"/>
              <a:cs typeface="Arial"/>
            </a:endParaRPr>
          </a:p>
          <a:p>
            <a:pPr algn="ctr" marL="9525">
              <a:lnSpc>
                <a:spcPct val="100000"/>
              </a:lnSpc>
              <a:spcBef>
                <a:spcPts val="1600"/>
              </a:spcBef>
            </a:pPr>
            <a:r>
              <a:rPr dirty="0" sz="4000" spc="175" b="1">
                <a:solidFill>
                  <a:srgbClr val="F39019"/>
                </a:solidFill>
                <a:latin typeface="Arial"/>
                <a:cs typeface="Arial"/>
              </a:rPr>
              <a:t>*URM/Diverse</a:t>
            </a:r>
            <a:r>
              <a:rPr dirty="0" sz="4000" spc="8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000" spc="100" b="1">
                <a:solidFill>
                  <a:srgbClr val="F39019"/>
                </a:solidFill>
                <a:latin typeface="Arial"/>
                <a:cs typeface="Arial"/>
              </a:rPr>
              <a:t>Students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451600" y="469900"/>
            <a:ext cx="6032500" cy="1409700"/>
            <a:chOff x="6451600" y="469900"/>
            <a:chExt cx="6032500" cy="1409700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04200" y="469900"/>
              <a:ext cx="4279900" cy="9525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51600" y="1066800"/>
              <a:ext cx="5994400" cy="81280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770" rIns="0" bIns="0" rtlCol="0" vert="horz">
            <a:spAutoFit/>
          </a:bodyPr>
          <a:lstStyle/>
          <a:p>
            <a:pPr marL="730250" marR="5080" indent="1795145">
              <a:lnSpc>
                <a:spcPct val="75500"/>
              </a:lnSpc>
              <a:spcBef>
                <a:spcPts val="1510"/>
              </a:spcBef>
            </a:pPr>
            <a:r>
              <a:rPr dirty="0" spc="135"/>
              <a:t>Action</a:t>
            </a:r>
            <a:r>
              <a:rPr dirty="0" spc="-225"/>
              <a:t> </a:t>
            </a:r>
            <a:r>
              <a:rPr dirty="0" spc="50"/>
              <a:t>Step/ </a:t>
            </a:r>
            <a:r>
              <a:rPr dirty="0" spc="-10"/>
              <a:t>Recommendations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sp>
          <p:nvSpPr>
            <p:cNvPr id="3" name="object 3" descr=""/>
            <p:cNvSpPr/>
            <p:nvPr/>
          </p:nvSpPr>
          <p:spPr>
            <a:xfrm>
              <a:off x="647700" y="1968499"/>
              <a:ext cx="4876800" cy="1905"/>
            </a:xfrm>
            <a:custGeom>
              <a:avLst/>
              <a:gdLst/>
              <a:ahLst/>
              <a:cxnLst/>
              <a:rect l="l" t="t" r="r" b="b"/>
              <a:pathLst>
                <a:path w="4876800" h="1905">
                  <a:moveTo>
                    <a:pt x="0" y="0"/>
                  </a:moveTo>
                  <a:lnTo>
                    <a:pt x="4876800" y="1587"/>
                  </a:lnTo>
                </a:path>
              </a:pathLst>
            </a:custGeom>
            <a:ln w="12700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100" y="2158999"/>
              <a:ext cx="457200" cy="4572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2019299"/>
              <a:ext cx="3568700" cy="6731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900" y="2501899"/>
              <a:ext cx="2070100" cy="6731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2984499"/>
              <a:ext cx="3390900" cy="7366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6900" y="3467100"/>
              <a:ext cx="2565400" cy="6731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6900" y="3949700"/>
              <a:ext cx="2209800" cy="6731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6900" y="4432300"/>
              <a:ext cx="2146300" cy="67310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520061" y="2019300"/>
            <a:ext cx="3475990" cy="29260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203835" marR="5080" indent="-191135">
              <a:lnSpc>
                <a:spcPts val="3800"/>
              </a:lnSpc>
              <a:spcBef>
                <a:spcPts val="240"/>
              </a:spcBef>
              <a:buFont typeface="Arial"/>
              <a:buChar char="•"/>
              <a:tabLst>
                <a:tab pos="203835" algn="l"/>
              </a:tabLst>
            </a:pP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Recruit</a:t>
            </a:r>
            <a:r>
              <a:rPr dirty="0" sz="3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1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 spc="11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3200" spc="110">
                <a:solidFill>
                  <a:srgbClr val="FFFFFF"/>
                </a:solidFill>
                <a:latin typeface="Verdana"/>
                <a:cs typeface="Verdana"/>
              </a:rPr>
              <a:t>orts</a:t>
            </a:r>
            <a:r>
              <a:rPr dirty="0" sz="3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70">
                <a:solidFill>
                  <a:srgbClr val="FFFFFF"/>
                </a:solidFill>
                <a:latin typeface="Verdana"/>
                <a:cs typeface="Verdana"/>
              </a:rPr>
              <a:t>-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Solid</a:t>
            </a:r>
            <a:r>
              <a:rPr dirty="0" sz="3200" spc="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Undergraduate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Students</a:t>
            </a:r>
            <a:r>
              <a:rPr dirty="0" sz="3200" spc="-2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0">
                <a:solidFill>
                  <a:srgbClr val="FFFFFF"/>
                </a:solidFill>
                <a:latin typeface="Verdana"/>
                <a:cs typeface="Verdana"/>
              </a:rPr>
              <a:t>&amp;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Graduate Students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19100" y="5803900"/>
            <a:ext cx="3670300" cy="1701800"/>
            <a:chOff x="419100" y="5803900"/>
            <a:chExt cx="3670300" cy="1701800"/>
          </a:xfrm>
        </p:grpSpPr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100" y="5943600"/>
              <a:ext cx="457200" cy="4572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600" y="5803900"/>
              <a:ext cx="3441700" cy="6731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6900" y="6286500"/>
              <a:ext cx="2946400" cy="7366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9600" y="6769100"/>
              <a:ext cx="3479800" cy="736600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520061" y="5803900"/>
            <a:ext cx="3369310" cy="1478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203835" marR="5080" indent="-191135">
              <a:lnSpc>
                <a:spcPts val="3800"/>
              </a:lnSpc>
              <a:spcBef>
                <a:spcPts val="240"/>
              </a:spcBef>
              <a:buFont typeface="Arial"/>
              <a:buChar char="•"/>
              <a:tabLst>
                <a:tab pos="203835" algn="l"/>
              </a:tabLst>
            </a:pPr>
            <a:r>
              <a:rPr dirty="0" sz="3200" spc="110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dirty="0" sz="32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dirty="0" sz="32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much</a:t>
            </a:r>
            <a:r>
              <a:rPr dirty="0" sz="32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Verdana"/>
                <a:cs typeface="Verdana"/>
              </a:rPr>
              <a:t>as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expected</a:t>
            </a:r>
            <a:r>
              <a:rPr dirty="0" sz="3200" spc="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Faculty</a:t>
            </a:r>
            <a:r>
              <a:rPr dirty="0" sz="32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32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70">
                <a:solidFill>
                  <a:srgbClr val="FFFFFF"/>
                </a:solidFill>
                <a:latin typeface="Verdana"/>
                <a:cs typeface="Verdana"/>
              </a:rPr>
              <a:t>Sta</a:t>
            </a:r>
            <a:r>
              <a:rPr dirty="0" sz="3200" spc="7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5588000" y="546100"/>
            <a:ext cx="7302500" cy="1282700"/>
            <a:chOff x="5588000" y="546100"/>
            <a:chExt cx="7302500" cy="1282700"/>
          </a:xfrm>
        </p:grpSpPr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88000" y="546100"/>
              <a:ext cx="7302500" cy="7493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45500" y="1003300"/>
              <a:ext cx="4432300" cy="825500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676003" y="514594"/>
            <a:ext cx="7020559" cy="1092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4200"/>
              </a:lnSpc>
              <a:spcBef>
                <a:spcPts val="100"/>
              </a:spcBef>
            </a:pPr>
            <a:r>
              <a:rPr dirty="0" sz="4000"/>
              <a:t>Make</a:t>
            </a:r>
            <a:r>
              <a:rPr dirty="0" sz="4000" spc="-165"/>
              <a:t> </a:t>
            </a:r>
            <a:r>
              <a:rPr dirty="0" sz="4000"/>
              <a:t>Decisions</a:t>
            </a:r>
            <a:r>
              <a:rPr dirty="0" sz="4000" spc="-165"/>
              <a:t> </a:t>
            </a:r>
            <a:r>
              <a:rPr dirty="0" sz="4000" spc="160"/>
              <a:t>About</a:t>
            </a:r>
            <a:r>
              <a:rPr dirty="0" sz="4000" spc="-165"/>
              <a:t> </a:t>
            </a:r>
            <a:r>
              <a:rPr dirty="0" sz="4000" spc="-20"/>
              <a:t>Your</a:t>
            </a:r>
            <a:endParaRPr sz="4000"/>
          </a:p>
          <a:p>
            <a:pPr algn="r" marR="5080">
              <a:lnSpc>
                <a:spcPts val="4200"/>
              </a:lnSpc>
            </a:pPr>
            <a:r>
              <a:rPr dirty="0" sz="4000"/>
              <a:t>Diversity</a:t>
            </a:r>
            <a:r>
              <a:rPr dirty="0" sz="4000" spc="-250"/>
              <a:t> </a:t>
            </a:r>
            <a:r>
              <a:rPr dirty="0" sz="4000" spc="130"/>
              <a:t>E</a:t>
            </a:r>
            <a:r>
              <a:rPr dirty="0" sz="4000" spc="130">
                <a:latin typeface="Calibri"/>
                <a:cs typeface="Calibri"/>
              </a:rPr>
              <a:t>ﬀ</a:t>
            </a:r>
            <a:r>
              <a:rPr dirty="0" sz="4000" spc="130"/>
              <a:t>orts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9066212" y="2989261"/>
            <a:ext cx="3546475" cy="5850255"/>
            <a:chOff x="9066212" y="2989261"/>
            <a:chExt cx="3546475" cy="5850255"/>
          </a:xfrm>
        </p:grpSpPr>
        <p:sp>
          <p:nvSpPr>
            <p:cNvPr id="23" name="object 23" descr=""/>
            <p:cNvSpPr/>
            <p:nvPr/>
          </p:nvSpPr>
          <p:spPr>
            <a:xfrm>
              <a:off x="9067800" y="4451349"/>
              <a:ext cx="3543300" cy="2921000"/>
            </a:xfrm>
            <a:custGeom>
              <a:avLst/>
              <a:gdLst/>
              <a:ahLst/>
              <a:cxnLst/>
              <a:rect l="l" t="t" r="r" b="b"/>
              <a:pathLst>
                <a:path w="3543300" h="2921000">
                  <a:moveTo>
                    <a:pt x="0" y="2921000"/>
                  </a:moveTo>
                  <a:lnTo>
                    <a:pt x="165100" y="2921000"/>
                  </a:lnTo>
                </a:path>
                <a:path w="3543300" h="2921000">
                  <a:moveTo>
                    <a:pt x="3378200" y="2921000"/>
                  </a:moveTo>
                  <a:lnTo>
                    <a:pt x="3543300" y="2921000"/>
                  </a:lnTo>
                </a:path>
                <a:path w="3543300" h="2921000">
                  <a:moveTo>
                    <a:pt x="0" y="1460500"/>
                  </a:moveTo>
                  <a:lnTo>
                    <a:pt x="165100" y="1460500"/>
                  </a:lnTo>
                </a:path>
                <a:path w="3543300" h="2921000">
                  <a:moveTo>
                    <a:pt x="3378200" y="1460500"/>
                  </a:moveTo>
                  <a:lnTo>
                    <a:pt x="3543300" y="1460500"/>
                  </a:lnTo>
                </a:path>
                <a:path w="3543300" h="2921000">
                  <a:moveTo>
                    <a:pt x="0" y="0"/>
                  </a:moveTo>
                  <a:lnTo>
                    <a:pt x="165100" y="0"/>
                  </a:lnTo>
                </a:path>
                <a:path w="3543300" h="2921000">
                  <a:moveTo>
                    <a:pt x="3378199" y="0"/>
                  </a:moveTo>
                  <a:lnTo>
                    <a:pt x="3543300" y="0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067800" y="2990849"/>
              <a:ext cx="3543300" cy="0"/>
            </a:xfrm>
            <a:custGeom>
              <a:avLst/>
              <a:gdLst/>
              <a:ahLst/>
              <a:cxnLst/>
              <a:rect l="l" t="t" r="r" b="b"/>
              <a:pathLst>
                <a:path w="3543300" h="0">
                  <a:moveTo>
                    <a:pt x="0" y="0"/>
                  </a:moveTo>
                  <a:lnTo>
                    <a:pt x="3543300" y="0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074150" y="8832849"/>
              <a:ext cx="3530600" cy="0"/>
            </a:xfrm>
            <a:custGeom>
              <a:avLst/>
              <a:gdLst/>
              <a:ahLst/>
              <a:cxnLst/>
              <a:rect l="l" t="t" r="r" b="b"/>
              <a:pathLst>
                <a:path w="3530600" h="0">
                  <a:moveTo>
                    <a:pt x="0" y="0"/>
                  </a:moveTo>
                  <a:lnTo>
                    <a:pt x="35306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32899" y="2997199"/>
              <a:ext cx="3213100" cy="566420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232899" y="8661399"/>
              <a:ext cx="3213100" cy="16509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680700" y="2997199"/>
              <a:ext cx="317500" cy="177800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8572500" y="8674100"/>
            <a:ext cx="3454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90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458200" y="7213600"/>
            <a:ext cx="4495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30">
                <a:solidFill>
                  <a:srgbClr val="FFFFFF"/>
                </a:solidFill>
                <a:latin typeface="Verdana"/>
                <a:cs typeface="Verdana"/>
              </a:rPr>
              <a:t>25%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445500" y="5753100"/>
            <a:ext cx="4718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70">
                <a:solidFill>
                  <a:srgbClr val="FFFFFF"/>
                </a:solidFill>
                <a:latin typeface="Verdana"/>
                <a:cs typeface="Verdana"/>
              </a:rPr>
              <a:t>50%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470900" y="4292600"/>
            <a:ext cx="4432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45">
                <a:solidFill>
                  <a:srgbClr val="FFFFFF"/>
                </a:solidFill>
                <a:latin typeface="Verdana"/>
                <a:cs typeface="Verdana"/>
              </a:rPr>
              <a:t>75%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343900" y="2832100"/>
            <a:ext cx="5727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10">
                <a:solidFill>
                  <a:srgbClr val="FFFFFF"/>
                </a:solidFill>
                <a:latin typeface="Verdana"/>
                <a:cs typeface="Verdana"/>
              </a:rPr>
              <a:t>100%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9474200" y="2235200"/>
            <a:ext cx="2740025" cy="9525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ctr" marL="12700" marR="5080">
              <a:lnSpc>
                <a:spcPts val="2000"/>
              </a:lnSpc>
              <a:spcBef>
                <a:spcPts val="200"/>
              </a:spcBef>
            </a:pPr>
            <a:r>
              <a:rPr dirty="0" sz="1700">
                <a:solidFill>
                  <a:srgbClr val="FFFFFF"/>
                </a:solidFill>
                <a:latin typeface="Verdana"/>
                <a:cs typeface="Verdana"/>
              </a:rPr>
              <a:t>Recruit</a:t>
            </a:r>
            <a:r>
              <a:rPr dirty="0" sz="17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FFFFFF"/>
                </a:solidFill>
                <a:latin typeface="Verdana"/>
                <a:cs typeface="Verdana"/>
              </a:rPr>
              <a:t>Function</a:t>
            </a:r>
            <a:r>
              <a:rPr dirty="0" sz="17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700" spc="-95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17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Verdana"/>
                <a:cs typeface="Verdana"/>
              </a:rPr>
              <a:t>Target Population</a:t>
            </a:r>
            <a:endParaRPr sz="1700">
              <a:latin typeface="Verdana"/>
              <a:cs typeface="Verdana"/>
            </a:endParaRPr>
          </a:p>
          <a:p>
            <a:pPr algn="ctr" marR="1905">
              <a:lnSpc>
                <a:spcPct val="100000"/>
              </a:lnSpc>
              <a:spcBef>
                <a:spcPts val="1400"/>
              </a:spcBef>
            </a:pPr>
            <a:r>
              <a:rPr dirty="0" sz="1500" spc="-25">
                <a:solidFill>
                  <a:srgbClr val="FFFFFF"/>
                </a:solidFill>
                <a:latin typeface="Verdana"/>
                <a:cs typeface="Verdana"/>
              </a:rPr>
              <a:t>4%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35" name="object 35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642600" y="3543300"/>
            <a:ext cx="381000" cy="177800"/>
          </a:xfrm>
          <a:prstGeom prst="rect">
            <a:avLst/>
          </a:prstGeom>
        </p:spPr>
      </p:pic>
      <p:sp>
        <p:nvSpPr>
          <p:cNvPr id="36" name="object 36" descr=""/>
          <p:cNvSpPr txBox="1"/>
          <p:nvPr/>
        </p:nvSpPr>
        <p:spPr>
          <a:xfrm>
            <a:off x="10642600" y="3479800"/>
            <a:ext cx="3816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25">
                <a:solidFill>
                  <a:srgbClr val="FFFFFF"/>
                </a:solidFill>
                <a:latin typeface="Verdana"/>
                <a:cs typeface="Verdana"/>
              </a:rPr>
              <a:t>15%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37" name="object 37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642600" y="4495800"/>
            <a:ext cx="381000" cy="177800"/>
          </a:xfrm>
          <a:prstGeom prst="rect">
            <a:avLst/>
          </a:prstGeom>
        </p:spPr>
      </p:pic>
      <p:sp>
        <p:nvSpPr>
          <p:cNvPr id="38" name="object 38" descr=""/>
          <p:cNvSpPr txBox="1"/>
          <p:nvPr/>
        </p:nvSpPr>
        <p:spPr>
          <a:xfrm>
            <a:off x="10642600" y="4432300"/>
            <a:ext cx="38290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25">
                <a:solidFill>
                  <a:srgbClr val="FFFFFF"/>
                </a:solidFill>
                <a:latin typeface="Verdana"/>
                <a:cs typeface="Verdana"/>
              </a:rPr>
              <a:t>18%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39" name="object 39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642600" y="6794500"/>
            <a:ext cx="381000" cy="177800"/>
          </a:xfrm>
          <a:prstGeom prst="rect">
            <a:avLst/>
          </a:prstGeom>
        </p:spPr>
      </p:pic>
      <p:sp>
        <p:nvSpPr>
          <p:cNvPr id="40" name="object 40" descr=""/>
          <p:cNvSpPr txBox="1"/>
          <p:nvPr/>
        </p:nvSpPr>
        <p:spPr>
          <a:xfrm>
            <a:off x="10642600" y="6731000"/>
            <a:ext cx="3854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15">
                <a:solidFill>
                  <a:srgbClr val="FFFFFF"/>
                </a:solidFill>
                <a:latin typeface="Verdana"/>
                <a:cs typeface="Verdana"/>
              </a:rPr>
              <a:t>61%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10680700" y="8509000"/>
            <a:ext cx="304800" cy="292100"/>
            <a:chOff x="10680700" y="8509000"/>
            <a:chExt cx="304800" cy="292100"/>
          </a:xfrm>
        </p:grpSpPr>
        <p:pic>
          <p:nvPicPr>
            <p:cNvPr id="42" name="object 4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706100" y="8509000"/>
              <a:ext cx="254000" cy="17780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680700" y="8623300"/>
              <a:ext cx="304800" cy="177800"/>
            </a:xfrm>
            <a:prstGeom prst="rect">
              <a:avLst/>
            </a:prstGeom>
          </p:spPr>
        </p:pic>
      </p:grpSp>
      <p:sp>
        <p:nvSpPr>
          <p:cNvPr id="44" name="object 44" descr=""/>
          <p:cNvSpPr txBox="1"/>
          <p:nvPr/>
        </p:nvSpPr>
        <p:spPr>
          <a:xfrm>
            <a:off x="10655300" y="8559800"/>
            <a:ext cx="3549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500" spc="-1015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dirty="0" baseline="33333" sz="2250" spc="-209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dirty="0" sz="1500" spc="-265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5511799" y="4318000"/>
            <a:ext cx="152400" cy="1765300"/>
            <a:chOff x="5511799" y="4318000"/>
            <a:chExt cx="152400" cy="1765300"/>
          </a:xfrm>
        </p:grpSpPr>
        <p:pic>
          <p:nvPicPr>
            <p:cNvPr id="46" name="object 4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11800" y="5918199"/>
              <a:ext cx="152399" cy="165099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11800" y="5715000"/>
              <a:ext cx="152399" cy="165099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11799" y="5524500"/>
              <a:ext cx="152399" cy="152399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11800" y="5321299"/>
              <a:ext cx="152399" cy="165099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11800" y="5118099"/>
              <a:ext cx="152399" cy="165099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11800" y="4914899"/>
              <a:ext cx="152399" cy="165099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11800" y="4711699"/>
              <a:ext cx="152399" cy="165099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511799" y="4521200"/>
              <a:ext cx="152399" cy="152399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511800" y="4318000"/>
              <a:ext cx="152399" cy="165099"/>
            </a:xfrm>
            <a:prstGeom prst="rect">
              <a:avLst/>
            </a:prstGeom>
          </p:spPr>
        </p:pic>
      </p:grpSp>
      <p:sp>
        <p:nvSpPr>
          <p:cNvPr id="55" name="object 55" descr=""/>
          <p:cNvSpPr txBox="1"/>
          <p:nvPr/>
        </p:nvSpPr>
        <p:spPr>
          <a:xfrm>
            <a:off x="5791200" y="4241800"/>
            <a:ext cx="2533650" cy="1869439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1005840">
              <a:lnSpc>
                <a:spcPts val="1600"/>
              </a:lnSpc>
              <a:spcBef>
                <a:spcPts val="420"/>
              </a:spcBef>
            </a:pP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Administrators </a:t>
            </a:r>
            <a:r>
              <a:rPr dirty="0" sz="1600" spc="-20">
                <a:solidFill>
                  <a:srgbClr val="FFFFFF"/>
                </a:solidFill>
                <a:latin typeface="Verdana"/>
                <a:cs typeface="Verdana"/>
              </a:rPr>
              <a:t>Sta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340"/>
              </a:lnSpc>
            </a:pP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Community</a:t>
            </a:r>
            <a:r>
              <a:rPr dirty="0" sz="16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Members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1600"/>
              </a:lnSpc>
            </a:pP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Faculty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ts val="1600"/>
              </a:lnSpc>
              <a:spcBef>
                <a:spcPts val="160"/>
              </a:spcBef>
            </a:pP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Graduate</a:t>
            </a:r>
            <a:r>
              <a:rPr dirty="0" sz="16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Students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Undergraduate</a:t>
            </a:r>
            <a:r>
              <a:rPr dirty="0" sz="16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Students Employees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1340"/>
              </a:lnSpc>
            </a:pPr>
            <a:r>
              <a:rPr dirty="0" sz="1600" spc="65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dirty="0" sz="16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Students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1760"/>
              </a:lnSpc>
            </a:pPr>
            <a:r>
              <a:rPr dirty="0" sz="1600" spc="65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dirty="0" sz="16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Campus</a:t>
            </a:r>
            <a:r>
              <a:rPr dirty="0" sz="16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Members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53249"/>
            <a:ext cx="13004800" cy="7996555"/>
            <a:chOff x="0" y="1653249"/>
            <a:chExt cx="13004800" cy="7996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0" y="2908299"/>
              <a:ext cx="10160000" cy="8636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5100" y="3568700"/>
              <a:ext cx="7518400" cy="8636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7600" y="5295900"/>
              <a:ext cx="8128000" cy="8509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0600" y="6159500"/>
              <a:ext cx="8369300" cy="86360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473200" y="2870200"/>
            <a:ext cx="9886315" cy="393192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ctr" marL="12700" marR="5080">
              <a:lnSpc>
                <a:spcPct val="100800"/>
              </a:lnSpc>
              <a:spcBef>
                <a:spcPts val="55"/>
              </a:spcBef>
            </a:pPr>
            <a:r>
              <a:rPr dirty="0" sz="4300" b="1">
                <a:solidFill>
                  <a:srgbClr val="F39019"/>
                </a:solidFill>
                <a:latin typeface="Arial"/>
                <a:cs typeface="Arial"/>
              </a:rPr>
              <a:t>*Push</a:t>
            </a:r>
            <a:r>
              <a:rPr dirty="0" sz="43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300" spc="165" b="1">
                <a:solidFill>
                  <a:srgbClr val="F39019"/>
                </a:solidFill>
                <a:latin typeface="Arial"/>
                <a:cs typeface="Arial"/>
              </a:rPr>
              <a:t>Forward</a:t>
            </a:r>
            <a:r>
              <a:rPr dirty="0" sz="4300" spc="10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300" spc="285" b="1">
                <a:solidFill>
                  <a:srgbClr val="F39019"/>
                </a:solidFill>
                <a:latin typeface="Arial"/>
                <a:cs typeface="Arial"/>
              </a:rPr>
              <a:t>With</a:t>
            </a:r>
            <a:r>
              <a:rPr dirty="0" sz="4300" spc="100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300" spc="114" b="1">
                <a:solidFill>
                  <a:srgbClr val="F39019"/>
                </a:solidFill>
                <a:latin typeface="Arial"/>
                <a:cs typeface="Arial"/>
              </a:rPr>
              <a:t>Its</a:t>
            </a:r>
            <a:r>
              <a:rPr dirty="0" sz="4300" spc="10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300" spc="90" b="1">
                <a:solidFill>
                  <a:srgbClr val="F39019"/>
                </a:solidFill>
                <a:latin typeface="Arial"/>
                <a:cs typeface="Arial"/>
              </a:rPr>
              <a:t>Diversifying </a:t>
            </a:r>
            <a:r>
              <a:rPr dirty="0" sz="4300" spc="130" b="1">
                <a:solidFill>
                  <a:srgbClr val="F39019"/>
                </a:solidFill>
                <a:latin typeface="Arial"/>
                <a:cs typeface="Arial"/>
              </a:rPr>
              <a:t>Faculty</a:t>
            </a:r>
            <a:r>
              <a:rPr dirty="0" sz="4300" spc="6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300" spc="160" b="1">
                <a:solidFill>
                  <a:srgbClr val="F39019"/>
                </a:solidFill>
                <a:latin typeface="Arial"/>
                <a:cs typeface="Arial"/>
              </a:rPr>
              <a:t>Initiative</a:t>
            </a:r>
            <a:r>
              <a:rPr dirty="0" sz="4300" spc="6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300" b="1">
                <a:solidFill>
                  <a:srgbClr val="F39019"/>
                </a:solidFill>
                <a:latin typeface="Arial"/>
                <a:cs typeface="Arial"/>
              </a:rPr>
              <a:t>&amp;</a:t>
            </a:r>
            <a:r>
              <a:rPr dirty="0" sz="4300" spc="6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300" spc="160" b="1">
                <a:solidFill>
                  <a:srgbClr val="F39019"/>
                </a:solidFill>
                <a:latin typeface="Arial"/>
                <a:cs typeface="Arial"/>
              </a:rPr>
              <a:t>E</a:t>
            </a:r>
            <a:r>
              <a:rPr dirty="0" sz="4300" spc="160" b="1">
                <a:solidFill>
                  <a:srgbClr val="F39019"/>
                </a:solidFill>
                <a:latin typeface="Calibri"/>
                <a:cs typeface="Calibri"/>
              </a:rPr>
              <a:t>ﬀ</a:t>
            </a:r>
            <a:r>
              <a:rPr dirty="0" sz="4300" spc="160" b="1">
                <a:solidFill>
                  <a:srgbClr val="F39019"/>
                </a:solidFill>
                <a:latin typeface="Arial"/>
                <a:cs typeface="Arial"/>
              </a:rPr>
              <a:t>orts</a:t>
            </a:r>
            <a:endParaRPr sz="4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95"/>
              </a:spcBef>
            </a:pPr>
            <a:endParaRPr sz="4300">
              <a:latin typeface="Arial"/>
              <a:cs typeface="Arial"/>
            </a:endParaRPr>
          </a:p>
          <a:p>
            <a:pPr algn="ctr" marR="1905">
              <a:lnSpc>
                <a:spcPct val="100000"/>
              </a:lnSpc>
              <a:spcBef>
                <a:spcPts val="5"/>
              </a:spcBef>
            </a:pPr>
            <a:r>
              <a:rPr dirty="0" sz="4300" spc="130" b="1">
                <a:solidFill>
                  <a:srgbClr val="F39019"/>
                </a:solidFill>
                <a:latin typeface="Arial"/>
                <a:cs typeface="Arial"/>
              </a:rPr>
              <a:t>*Explore</a:t>
            </a:r>
            <a:r>
              <a:rPr dirty="0" sz="4300" spc="114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300" spc="150" b="1">
                <a:solidFill>
                  <a:srgbClr val="F39019"/>
                </a:solidFill>
                <a:latin typeface="Arial"/>
                <a:cs typeface="Arial"/>
              </a:rPr>
              <a:t>Creative</a:t>
            </a:r>
            <a:r>
              <a:rPr dirty="0" sz="4300" spc="114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300" spc="105" b="1">
                <a:solidFill>
                  <a:srgbClr val="F39019"/>
                </a:solidFill>
                <a:latin typeface="Arial"/>
                <a:cs typeface="Arial"/>
              </a:rPr>
              <a:t>Strategies</a:t>
            </a:r>
            <a:endParaRPr sz="4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40"/>
              </a:spcBef>
            </a:pPr>
            <a:r>
              <a:rPr dirty="0" sz="4300" spc="145" b="1">
                <a:solidFill>
                  <a:srgbClr val="F39019"/>
                </a:solidFill>
                <a:latin typeface="Arial"/>
                <a:cs typeface="Arial"/>
              </a:rPr>
              <a:t>*Firmly</a:t>
            </a:r>
            <a:r>
              <a:rPr dirty="0" sz="4300" spc="5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300" spc="95" b="1">
                <a:solidFill>
                  <a:srgbClr val="F39019"/>
                </a:solidFill>
                <a:latin typeface="Arial"/>
                <a:cs typeface="Arial"/>
              </a:rPr>
              <a:t>Resolute</a:t>
            </a:r>
            <a:r>
              <a:rPr dirty="0" sz="4300" spc="5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300" b="1">
                <a:solidFill>
                  <a:srgbClr val="F39019"/>
                </a:solidFill>
                <a:latin typeface="Arial"/>
                <a:cs typeface="Arial"/>
              </a:rPr>
              <a:t>&amp;</a:t>
            </a:r>
            <a:r>
              <a:rPr dirty="0" sz="4300" spc="55" b="1">
                <a:solidFill>
                  <a:srgbClr val="F39019"/>
                </a:solidFill>
                <a:latin typeface="Arial"/>
                <a:cs typeface="Arial"/>
              </a:rPr>
              <a:t> </a:t>
            </a:r>
            <a:r>
              <a:rPr dirty="0" sz="4300" spc="100" b="1">
                <a:solidFill>
                  <a:srgbClr val="F39019"/>
                </a:solidFill>
                <a:latin typeface="Arial"/>
                <a:cs typeface="Arial"/>
              </a:rPr>
              <a:t>Steadfast!</a:t>
            </a:r>
            <a:endParaRPr sz="43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6451600" y="469900"/>
            <a:ext cx="6032500" cy="1409700"/>
            <a:chOff x="6451600" y="469900"/>
            <a:chExt cx="6032500" cy="1409700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04200" y="469900"/>
              <a:ext cx="4279900" cy="9525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51600" y="1066800"/>
              <a:ext cx="5994400" cy="81280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770" rIns="0" bIns="0" rtlCol="0" vert="horz">
            <a:spAutoFit/>
          </a:bodyPr>
          <a:lstStyle/>
          <a:p>
            <a:pPr marL="730250" marR="5080" indent="1795145">
              <a:lnSpc>
                <a:spcPct val="75500"/>
              </a:lnSpc>
              <a:spcBef>
                <a:spcPts val="1510"/>
              </a:spcBef>
            </a:pPr>
            <a:r>
              <a:rPr dirty="0" spc="135"/>
              <a:t>Action</a:t>
            </a:r>
            <a:r>
              <a:rPr dirty="0" spc="-225"/>
              <a:t> </a:t>
            </a:r>
            <a:r>
              <a:rPr dirty="0" spc="50"/>
              <a:t>Step/ </a:t>
            </a:r>
            <a:r>
              <a:rPr dirty="0" spc="-10"/>
              <a:t>Recommendations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1528013"/>
            <a:ext cx="12768580" cy="7996555"/>
            <a:chOff x="0" y="1528013"/>
            <a:chExt cx="12768580" cy="799655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26" y="1858213"/>
              <a:ext cx="12445999" cy="736143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28013"/>
              <a:ext cx="12768326" cy="799643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47700" y="1968500"/>
              <a:ext cx="4876800" cy="1905"/>
            </a:xfrm>
            <a:custGeom>
              <a:avLst/>
              <a:gdLst/>
              <a:ahLst/>
              <a:cxnLst/>
              <a:rect l="l" t="t" r="r" b="b"/>
              <a:pathLst>
                <a:path w="4876800" h="1905">
                  <a:moveTo>
                    <a:pt x="0" y="0"/>
                  </a:moveTo>
                  <a:lnTo>
                    <a:pt x="4876800" y="1587"/>
                  </a:lnTo>
                </a:path>
              </a:pathLst>
            </a:custGeom>
            <a:ln w="12700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86500" y="495300"/>
            <a:ext cx="6527800" cy="8001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68500" y="445273"/>
            <a:ext cx="623887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70"/>
              <a:t>Limited</a:t>
            </a:r>
            <a:r>
              <a:rPr dirty="0" sz="4600" spc="-295"/>
              <a:t> </a:t>
            </a:r>
            <a:r>
              <a:rPr dirty="0" sz="4600" spc="-30"/>
              <a:t>Guarantee</a:t>
            </a:r>
            <a:r>
              <a:rPr dirty="0" sz="4600" spc="-290"/>
              <a:t> </a:t>
            </a:r>
            <a:r>
              <a:rPr dirty="0" sz="4600" spc="125"/>
              <a:t>of</a:t>
            </a:r>
            <a:endParaRPr sz="4600"/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27900" y="1016000"/>
            <a:ext cx="5448300" cy="80010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7424733" y="969275"/>
            <a:ext cx="5182235" cy="726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55">
                <a:solidFill>
                  <a:srgbClr val="00ADFF"/>
                </a:solidFill>
                <a:latin typeface="Verdana"/>
                <a:cs typeface="Verdana"/>
              </a:rPr>
              <a:t>Continued</a:t>
            </a:r>
            <a:r>
              <a:rPr dirty="0" sz="4600" spc="-225">
                <a:solidFill>
                  <a:srgbClr val="00ADFF"/>
                </a:solidFill>
                <a:latin typeface="Verdana"/>
                <a:cs typeface="Verdana"/>
              </a:rPr>
              <a:t> </a:t>
            </a:r>
            <a:r>
              <a:rPr dirty="0" sz="4600" spc="120">
                <a:solidFill>
                  <a:srgbClr val="00ADFF"/>
                </a:solidFill>
                <a:latin typeface="Verdana"/>
                <a:cs typeface="Verdana"/>
              </a:rPr>
              <a:t>Action</a:t>
            </a:r>
            <a:endParaRPr sz="4600">
              <a:latin typeface="Verdana"/>
              <a:cs typeface="Verdana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44500" y="2146300"/>
            <a:ext cx="9359900" cy="1117600"/>
            <a:chOff x="444500" y="2146300"/>
            <a:chExt cx="9359900" cy="1117600"/>
          </a:xfrm>
        </p:grpSpPr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4500" y="2298700"/>
              <a:ext cx="457200" cy="4445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8500" y="2146300"/>
              <a:ext cx="9105900" cy="7239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4500" y="2743200"/>
              <a:ext cx="457200" cy="4445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3100" y="2616200"/>
              <a:ext cx="6604000" cy="647700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556728" y="2184400"/>
            <a:ext cx="9069705" cy="911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5270" indent="-24257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55270" algn="l"/>
              </a:tabLst>
            </a:pPr>
            <a:r>
              <a:rPr dirty="0" sz="290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r>
              <a:rPr dirty="0" sz="2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 spc="8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00" spc="85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dirty="0" sz="2900" spc="85">
                <a:solidFill>
                  <a:srgbClr val="FFFFFF"/>
                </a:solidFill>
                <a:latin typeface="Verdana"/>
                <a:cs typeface="Verdana"/>
              </a:rPr>
              <a:t>orts</a:t>
            </a:r>
            <a:r>
              <a:rPr dirty="0" sz="2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 spc="-2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2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dirty="0" sz="2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 spc="-10">
                <a:solidFill>
                  <a:srgbClr val="FFFFFF"/>
                </a:solidFill>
                <a:latin typeface="Verdana"/>
                <a:cs typeface="Verdana"/>
              </a:rPr>
              <a:t>stable/institutionalized</a:t>
            </a:r>
            <a:endParaRPr sz="2900">
              <a:latin typeface="Verdana"/>
              <a:cs typeface="Verdana"/>
            </a:endParaRPr>
          </a:p>
          <a:p>
            <a:pPr marL="255270" indent="-24257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55270" algn="l"/>
              </a:tabLst>
            </a:pPr>
            <a:r>
              <a:rPr dirty="0" sz="2900" spc="65">
                <a:solidFill>
                  <a:srgbClr val="FFFFFF"/>
                </a:solidFill>
                <a:latin typeface="Verdana"/>
                <a:cs typeface="Verdana"/>
              </a:rPr>
              <a:t>Actions</a:t>
            </a:r>
            <a:r>
              <a:rPr dirty="0" sz="29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>
                <a:solidFill>
                  <a:srgbClr val="FFFFFF"/>
                </a:solidFill>
                <a:latin typeface="Verdana"/>
                <a:cs typeface="Verdana"/>
              </a:rPr>
              <a:t>framed</a:t>
            </a:r>
            <a:r>
              <a:rPr dirty="0" sz="29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9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9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 spc="-20">
                <a:solidFill>
                  <a:srgbClr val="FFFFFF"/>
                </a:solidFill>
                <a:latin typeface="Verdana"/>
                <a:cs typeface="Verdana"/>
              </a:rPr>
              <a:t>short-term</a:t>
            </a:r>
            <a:endParaRPr sz="290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807200" y="4127500"/>
            <a:ext cx="24650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Enduring</a:t>
            </a:r>
            <a:r>
              <a:rPr dirty="0" sz="1800" spc="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Factor</a:t>
            </a:r>
            <a:r>
              <a:rPr dirty="0" sz="1800" spc="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(All)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11842750" y="4597399"/>
            <a:ext cx="0" cy="2806700"/>
          </a:xfrm>
          <a:custGeom>
            <a:avLst/>
            <a:gdLst/>
            <a:ahLst/>
            <a:cxnLst/>
            <a:rect l="l" t="t" r="r" b="b"/>
            <a:pathLst>
              <a:path w="0" h="2806700">
                <a:moveTo>
                  <a:pt x="0" y="0"/>
                </a:moveTo>
                <a:lnTo>
                  <a:pt x="0" y="280670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4216399" y="4595812"/>
            <a:ext cx="5723255" cy="2821305"/>
            <a:chOff x="4216399" y="4595812"/>
            <a:chExt cx="5723255" cy="2821305"/>
          </a:xfrm>
        </p:grpSpPr>
        <p:sp>
          <p:nvSpPr>
            <p:cNvPr id="20" name="object 20" descr=""/>
            <p:cNvSpPr/>
            <p:nvPr/>
          </p:nvSpPr>
          <p:spPr>
            <a:xfrm>
              <a:off x="6127749" y="4597399"/>
              <a:ext cx="3810000" cy="2806700"/>
            </a:xfrm>
            <a:custGeom>
              <a:avLst/>
              <a:gdLst/>
              <a:ahLst/>
              <a:cxnLst/>
              <a:rect l="l" t="t" r="r" b="b"/>
              <a:pathLst>
                <a:path w="3810000" h="2806700">
                  <a:moveTo>
                    <a:pt x="0" y="2006600"/>
                  </a:moveTo>
                  <a:lnTo>
                    <a:pt x="0" y="2806700"/>
                  </a:lnTo>
                </a:path>
                <a:path w="3810000" h="2806700">
                  <a:moveTo>
                    <a:pt x="0" y="1308100"/>
                  </a:moveTo>
                  <a:lnTo>
                    <a:pt x="0" y="1511300"/>
                  </a:lnTo>
                </a:path>
                <a:path w="3810000" h="2806700">
                  <a:moveTo>
                    <a:pt x="0" y="609600"/>
                  </a:moveTo>
                  <a:lnTo>
                    <a:pt x="0" y="812800"/>
                  </a:lnTo>
                </a:path>
                <a:path w="3810000" h="2806700">
                  <a:moveTo>
                    <a:pt x="0" y="0"/>
                  </a:moveTo>
                  <a:lnTo>
                    <a:pt x="0" y="114300"/>
                  </a:lnTo>
                </a:path>
                <a:path w="3810000" h="2806700">
                  <a:moveTo>
                    <a:pt x="1904999" y="609600"/>
                  </a:moveTo>
                  <a:lnTo>
                    <a:pt x="1904999" y="1511300"/>
                  </a:lnTo>
                </a:path>
                <a:path w="3810000" h="2806700">
                  <a:moveTo>
                    <a:pt x="1904999" y="0"/>
                  </a:moveTo>
                  <a:lnTo>
                    <a:pt x="1904999" y="114300"/>
                  </a:lnTo>
                </a:path>
                <a:path w="3810000" h="2806700">
                  <a:moveTo>
                    <a:pt x="1904999" y="2006600"/>
                  </a:moveTo>
                  <a:lnTo>
                    <a:pt x="1904999" y="2806700"/>
                  </a:lnTo>
                </a:path>
                <a:path w="3810000" h="2806700">
                  <a:moveTo>
                    <a:pt x="3809999" y="609600"/>
                  </a:moveTo>
                  <a:lnTo>
                    <a:pt x="3809999" y="2806700"/>
                  </a:lnTo>
                </a:path>
                <a:path w="3810000" h="2806700">
                  <a:moveTo>
                    <a:pt x="3809999" y="0"/>
                  </a:moveTo>
                  <a:lnTo>
                    <a:pt x="3809999" y="114300"/>
                  </a:lnTo>
                </a:path>
              </a:pathLst>
            </a:custGeom>
            <a:ln w="3175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222749" y="4603749"/>
              <a:ext cx="0" cy="2806700"/>
            </a:xfrm>
            <a:custGeom>
              <a:avLst/>
              <a:gdLst/>
              <a:ahLst/>
              <a:cxnLst/>
              <a:rect l="l" t="t" r="r" b="b"/>
              <a:pathLst>
                <a:path w="0" h="2806700">
                  <a:moveTo>
                    <a:pt x="0" y="28067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1130300" y="4813300"/>
            <a:ext cx="29464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4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dirty="0" sz="14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65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14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Verdana"/>
                <a:cs typeface="Verdana"/>
              </a:rPr>
              <a:t>Immediate,</a:t>
            </a:r>
            <a:r>
              <a:rPr dirty="0" sz="14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short-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term</a:t>
            </a:r>
            <a:r>
              <a:rPr dirty="0" sz="14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Verdana"/>
                <a:cs typeface="Verdana"/>
              </a:rPr>
              <a:t>(1057)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549400" y="5524500"/>
            <a:ext cx="25215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dirty="0" sz="14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65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14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4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next</a:t>
            </a:r>
            <a:r>
              <a:rPr dirty="0" sz="14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45">
                <a:solidFill>
                  <a:srgbClr val="FFFFFF"/>
                </a:solidFill>
                <a:latin typeface="Verdana"/>
                <a:cs typeface="Verdana"/>
              </a:rPr>
              <a:t>1-</a:t>
            </a:r>
            <a:r>
              <a:rPr dirty="0" sz="1400" spc="-165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dirty="0" sz="14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years</a:t>
            </a:r>
            <a:r>
              <a:rPr dirty="0" sz="14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(308)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54000" y="6223000"/>
            <a:ext cx="38207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dirty="0" sz="14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65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14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4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next</a:t>
            </a:r>
            <a:r>
              <a:rPr dirty="0" sz="14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r>
              <a:rPr dirty="0" sz="14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strategy</a:t>
            </a:r>
            <a:r>
              <a:rPr dirty="0" sz="14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cycle</a:t>
            </a:r>
            <a:r>
              <a:rPr dirty="0" sz="14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(590)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064000" y="7429500"/>
            <a:ext cx="32512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85">
                <a:solidFill>
                  <a:srgbClr val="FFFFFF"/>
                </a:solidFill>
                <a:latin typeface="Verdana"/>
                <a:cs typeface="Verdana"/>
              </a:rPr>
              <a:t>0%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943600" y="7429500"/>
            <a:ext cx="3816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25">
                <a:solidFill>
                  <a:srgbClr val="FFFFFF"/>
                </a:solidFill>
                <a:latin typeface="Verdana"/>
                <a:cs typeface="Verdana"/>
              </a:rPr>
              <a:t>15%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810500" y="7429500"/>
            <a:ext cx="44323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65">
                <a:solidFill>
                  <a:srgbClr val="FFFFFF"/>
                </a:solidFill>
                <a:latin typeface="Verdana"/>
                <a:cs typeface="Verdana"/>
              </a:rPr>
              <a:t>30%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728200" y="7429500"/>
            <a:ext cx="4362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85">
                <a:solidFill>
                  <a:srgbClr val="FFFFFF"/>
                </a:solidFill>
                <a:latin typeface="Verdana"/>
                <a:cs typeface="Verdana"/>
              </a:rPr>
              <a:t>45%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1620500" y="7429500"/>
            <a:ext cx="45021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45">
                <a:solidFill>
                  <a:srgbClr val="FFFFFF"/>
                </a:solidFill>
                <a:latin typeface="Verdana"/>
                <a:cs typeface="Verdana"/>
              </a:rPr>
              <a:t>60%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4229099" y="4711700"/>
            <a:ext cx="6832600" cy="2590800"/>
            <a:chOff x="4229099" y="4711700"/>
            <a:chExt cx="6832600" cy="2590800"/>
          </a:xfrm>
        </p:grpSpPr>
        <p:pic>
          <p:nvPicPr>
            <p:cNvPr id="31" name="object 3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29099" y="4711700"/>
              <a:ext cx="6832600" cy="49530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29099" y="6108699"/>
              <a:ext cx="3810000" cy="49530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29099" y="5410199"/>
              <a:ext cx="1993900" cy="49530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29099" y="6794500"/>
              <a:ext cx="63499" cy="507999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17999" y="6946900"/>
              <a:ext cx="279400" cy="203200"/>
            </a:xfrm>
            <a:prstGeom prst="rect">
              <a:avLst/>
            </a:prstGeom>
          </p:spPr>
        </p:pic>
      </p:grpSp>
      <p:sp>
        <p:nvSpPr>
          <p:cNvPr id="36" name="object 36" descr=""/>
          <p:cNvSpPr txBox="1"/>
          <p:nvPr/>
        </p:nvSpPr>
        <p:spPr>
          <a:xfrm>
            <a:off x="2171700" y="6896100"/>
            <a:ext cx="24250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8365" algn="l"/>
              </a:tabLst>
            </a:pPr>
            <a:r>
              <a:rPr dirty="0" sz="1400" spc="6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dirty="0" sz="14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65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14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Transcending</a:t>
            </a:r>
            <a:r>
              <a:rPr dirty="0" sz="14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(11)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600" spc="-409">
                <a:solidFill>
                  <a:srgbClr val="FFFFFF"/>
                </a:solidFill>
                <a:latin typeface="Verdana"/>
                <a:cs typeface="Verdana"/>
              </a:rPr>
              <a:t>1%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37" name="object 3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051800" y="6248400"/>
            <a:ext cx="469900" cy="203200"/>
          </a:xfrm>
          <a:prstGeom prst="rect">
            <a:avLst/>
          </a:prstGeom>
        </p:spPr>
      </p:pic>
      <p:sp>
        <p:nvSpPr>
          <p:cNvPr id="38" name="object 38" descr=""/>
          <p:cNvSpPr txBox="1"/>
          <p:nvPr/>
        </p:nvSpPr>
        <p:spPr>
          <a:xfrm>
            <a:off x="8051800" y="6197600"/>
            <a:ext cx="4711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70">
                <a:solidFill>
                  <a:srgbClr val="FFFFFF"/>
                </a:solidFill>
                <a:latin typeface="Verdana"/>
                <a:cs typeface="Verdana"/>
              </a:rPr>
              <a:t>30%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39" name="object 39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235700" y="5549900"/>
            <a:ext cx="406400" cy="203200"/>
          </a:xfrm>
          <a:prstGeom prst="rect">
            <a:avLst/>
          </a:prstGeom>
        </p:spPr>
      </p:pic>
      <p:sp>
        <p:nvSpPr>
          <p:cNvPr id="40" name="object 40" descr=""/>
          <p:cNvSpPr txBox="1"/>
          <p:nvPr/>
        </p:nvSpPr>
        <p:spPr>
          <a:xfrm>
            <a:off x="6235700" y="5499100"/>
            <a:ext cx="4121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25">
                <a:solidFill>
                  <a:srgbClr val="FFFFFF"/>
                </a:solidFill>
                <a:latin typeface="Verdana"/>
                <a:cs typeface="Verdana"/>
              </a:rPr>
              <a:t>16%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1" name="object 4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074400" y="4851400"/>
            <a:ext cx="457200" cy="203200"/>
          </a:xfrm>
          <a:prstGeom prst="rect">
            <a:avLst/>
          </a:prstGeom>
        </p:spPr>
      </p:pic>
      <p:sp>
        <p:nvSpPr>
          <p:cNvPr id="42" name="object 42" descr=""/>
          <p:cNvSpPr txBox="1"/>
          <p:nvPr/>
        </p:nvSpPr>
        <p:spPr>
          <a:xfrm>
            <a:off x="11074400" y="4800600"/>
            <a:ext cx="4635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90">
                <a:solidFill>
                  <a:srgbClr val="FFFFFF"/>
                </a:solidFill>
                <a:latin typeface="Verdana"/>
                <a:cs typeface="Verdana"/>
              </a:rPr>
              <a:t>54%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647700" y="1968500"/>
            <a:ext cx="11709400" cy="1905"/>
          </a:xfrm>
          <a:custGeom>
            <a:avLst/>
            <a:gdLst/>
            <a:ahLst/>
            <a:cxnLst/>
            <a:rect l="l" t="t" r="r" b="b"/>
            <a:pathLst>
              <a:path w="11709400" h="1905">
                <a:moveTo>
                  <a:pt x="0" y="0"/>
                </a:moveTo>
                <a:lnTo>
                  <a:pt x="11709400" y="1587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508000" y="2362200"/>
            <a:ext cx="11252200" cy="787400"/>
            <a:chOff x="508000" y="2362200"/>
            <a:chExt cx="11252200" cy="7874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000" y="2540000"/>
              <a:ext cx="469900" cy="4572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400" y="2362200"/>
              <a:ext cx="10972800" cy="787400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508000" y="3225800"/>
            <a:ext cx="8674100" cy="762000"/>
            <a:chOff x="508000" y="3225800"/>
            <a:chExt cx="8674100" cy="7620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000" y="3378200"/>
              <a:ext cx="469900" cy="4572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2800" y="3225800"/>
              <a:ext cx="8369300" cy="762000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508000" y="4064000"/>
            <a:ext cx="5232400" cy="762000"/>
            <a:chOff x="508000" y="4064000"/>
            <a:chExt cx="5232400" cy="76200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000" y="4216400"/>
              <a:ext cx="469900" cy="4572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7400" y="4064000"/>
              <a:ext cx="4953000" cy="762000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508000" y="4902200"/>
            <a:ext cx="4775200" cy="762000"/>
            <a:chOff x="508000" y="4902200"/>
            <a:chExt cx="4775200" cy="762000"/>
          </a:xfrm>
        </p:grpSpPr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000" y="5054600"/>
              <a:ext cx="469900" cy="4572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7400" y="4902200"/>
              <a:ext cx="3060700" cy="7620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95700" y="4902200"/>
              <a:ext cx="1587500" cy="762000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508000" y="5740400"/>
            <a:ext cx="11544300" cy="1295400"/>
            <a:chOff x="508000" y="5740400"/>
            <a:chExt cx="11544300" cy="1295400"/>
          </a:xfrm>
        </p:grpSpPr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000" y="5892800"/>
              <a:ext cx="469900" cy="45720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0100" y="5740400"/>
              <a:ext cx="11252200" cy="7620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6900" y="6273800"/>
              <a:ext cx="10896600" cy="762000"/>
            </a:xfrm>
            <a:prstGeom prst="rect">
              <a:avLst/>
            </a:prstGeom>
          </p:spPr>
        </p:pic>
      </p:grpSp>
      <p:grpSp>
        <p:nvGrpSpPr>
          <p:cNvPr id="21" name="object 21" descr=""/>
          <p:cNvGrpSpPr/>
          <p:nvPr/>
        </p:nvGrpSpPr>
        <p:grpSpPr>
          <a:xfrm>
            <a:off x="508000" y="7086600"/>
            <a:ext cx="10287000" cy="787400"/>
            <a:chOff x="508000" y="7086600"/>
            <a:chExt cx="10287000" cy="787400"/>
          </a:xfrm>
        </p:grpSpPr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000" y="7264400"/>
              <a:ext cx="469900" cy="45720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7400" y="7086600"/>
              <a:ext cx="10007600" cy="787400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508000" y="7950200"/>
            <a:ext cx="9829800" cy="762000"/>
            <a:chOff x="508000" y="7950200"/>
            <a:chExt cx="9829800" cy="762000"/>
          </a:xfrm>
        </p:grpSpPr>
        <p:pic>
          <p:nvPicPr>
            <p:cNvPr id="25" name="object 2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000" y="8102600"/>
              <a:ext cx="469900" cy="45720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2800" y="7950200"/>
              <a:ext cx="9525000" cy="762000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609600" y="2070100"/>
            <a:ext cx="11271250" cy="6426200"/>
          </a:xfrm>
          <a:prstGeom prst="rect">
            <a:avLst/>
          </a:prstGeom>
        </p:spPr>
        <p:txBody>
          <a:bodyPr wrap="square" lIns="0" tIns="3175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250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3500" spc="90">
                <a:solidFill>
                  <a:srgbClr val="FFFFFF"/>
                </a:solidFill>
                <a:latin typeface="Verdana"/>
                <a:cs typeface="Verdana"/>
              </a:rPr>
              <a:t>Web</a:t>
            </a:r>
            <a:r>
              <a:rPr dirty="0" sz="350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25">
                <a:solidFill>
                  <a:srgbClr val="FFFFFF"/>
                </a:solidFill>
                <a:latin typeface="Verdana"/>
                <a:cs typeface="Verdana"/>
              </a:rPr>
              <a:t>scraping/search</a:t>
            </a:r>
            <a:r>
              <a:rPr dirty="0" sz="350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engine</a:t>
            </a:r>
            <a:r>
              <a:rPr dirty="0" sz="350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optimization</a:t>
            </a:r>
            <a:r>
              <a:rPr dirty="0" sz="350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Verdana"/>
                <a:cs typeface="Verdana"/>
              </a:rPr>
              <a:t>(SEO)</a:t>
            </a:r>
            <a:endParaRPr sz="35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3500" spc="-95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r>
              <a:rPr dirty="0" sz="35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collected</a:t>
            </a:r>
            <a:r>
              <a:rPr dirty="0" sz="35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dirty="0" sz="35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campus</a:t>
            </a:r>
            <a:r>
              <a:rPr dirty="0" sz="35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Verdana"/>
                <a:cs typeface="Verdana"/>
              </a:rPr>
              <a:t>divisions</a:t>
            </a:r>
            <a:endParaRPr sz="35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3500" spc="-30">
                <a:solidFill>
                  <a:srgbClr val="FFFFFF"/>
                </a:solidFill>
                <a:latin typeface="Verdana"/>
                <a:cs typeface="Verdana"/>
              </a:rPr>
              <a:t>Spreadsheet</a:t>
            </a:r>
            <a:r>
              <a:rPr dirty="0" sz="3500" spc="-2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35">
                <a:solidFill>
                  <a:srgbClr val="FFFFFF"/>
                </a:solidFill>
                <a:latin typeface="Verdana"/>
                <a:cs typeface="Verdana"/>
              </a:rPr>
              <a:t>codings</a:t>
            </a:r>
            <a:endParaRPr sz="35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3500" spc="-105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r>
              <a:rPr dirty="0" sz="3500" spc="-20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30">
                <a:solidFill>
                  <a:srgbClr val="FFFFFF"/>
                </a:solidFill>
                <a:latin typeface="Verdana"/>
                <a:cs typeface="Verdana"/>
              </a:rPr>
              <a:t>analytical</a:t>
            </a:r>
            <a:r>
              <a:rPr dirty="0" sz="3500" spc="-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Verdana"/>
                <a:cs typeface="Verdana"/>
              </a:rPr>
              <a:t>layers</a:t>
            </a:r>
            <a:endParaRPr sz="3500">
              <a:latin typeface="Verdana"/>
              <a:cs typeface="Verdana"/>
            </a:endParaRPr>
          </a:p>
          <a:p>
            <a:pPr marL="114300" marR="5080" indent="-101600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114300" algn="l"/>
                <a:tab pos="298450" algn="l"/>
              </a:tabLst>
            </a:pP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Data</a:t>
            </a:r>
            <a:r>
              <a:rPr dirty="0" sz="3500" spc="-1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30">
                <a:solidFill>
                  <a:srgbClr val="FFFFFF"/>
                </a:solidFill>
                <a:latin typeface="Verdana"/>
                <a:cs typeface="Verdana"/>
              </a:rPr>
              <a:t>analytics</a:t>
            </a:r>
            <a:r>
              <a:rPr dirty="0" sz="350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applied</a:t>
            </a:r>
            <a:r>
              <a:rPr dirty="0" sz="350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5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350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2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dirty="0" sz="350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Verdana"/>
                <a:cs typeface="Verdana"/>
              </a:rPr>
              <a:t>information</a:t>
            </a:r>
            <a:r>
              <a:rPr dirty="0" sz="350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Verdana"/>
                <a:cs typeface="Verdana"/>
              </a:rPr>
              <a:t>(“domain </a:t>
            </a:r>
            <a:r>
              <a:rPr dirty="0" sz="3500" spc="-70">
                <a:solidFill>
                  <a:srgbClr val="FFFFFF"/>
                </a:solidFill>
                <a:latin typeface="Verdana"/>
                <a:cs typeface="Verdana"/>
              </a:rPr>
              <a:t>analysis”</a:t>
            </a:r>
            <a:r>
              <a:rPr dirty="0" sz="35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25">
                <a:solidFill>
                  <a:srgbClr val="FFFFFF"/>
                </a:solidFill>
                <a:latin typeface="Verdana"/>
                <a:cs typeface="Verdana"/>
              </a:rPr>
              <a:t>qualitative</a:t>
            </a:r>
            <a:r>
              <a:rPr dirty="0" sz="35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coding,</a:t>
            </a:r>
            <a:r>
              <a:rPr dirty="0" sz="35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65">
                <a:solidFill>
                  <a:srgbClr val="FFFFFF"/>
                </a:solidFill>
                <a:latin typeface="Verdana"/>
                <a:cs typeface="Verdana"/>
              </a:rPr>
              <a:t>NVIVO,</a:t>
            </a:r>
            <a:r>
              <a:rPr dirty="0" sz="35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145">
                <a:solidFill>
                  <a:srgbClr val="FFFFFF"/>
                </a:solidFill>
                <a:latin typeface="Verdana"/>
                <a:cs typeface="Verdana"/>
              </a:rPr>
              <a:t>QDA</a:t>
            </a:r>
            <a:r>
              <a:rPr dirty="0" sz="35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Verdana"/>
                <a:cs typeface="Verdana"/>
              </a:rPr>
              <a:t>Miner)</a:t>
            </a:r>
            <a:endParaRPr sz="35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3500" spc="-35">
                <a:solidFill>
                  <a:srgbClr val="FFFFFF"/>
                </a:solidFill>
                <a:latin typeface="Verdana"/>
                <a:cs typeface="Verdana"/>
              </a:rPr>
              <a:t>Graphical/visual</a:t>
            </a:r>
            <a:r>
              <a:rPr dirty="0" sz="3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mapping</a:t>
            </a:r>
            <a:r>
              <a:rPr dirty="0" sz="3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20">
                <a:solidFill>
                  <a:srgbClr val="FFFFFF"/>
                </a:solidFill>
                <a:latin typeface="Verdana"/>
                <a:cs typeface="Verdana"/>
              </a:rPr>
              <a:t>via</a:t>
            </a:r>
            <a:r>
              <a:rPr dirty="0" sz="3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60">
                <a:solidFill>
                  <a:srgbClr val="FFFFFF"/>
                </a:solidFill>
                <a:latin typeface="Verdana"/>
                <a:cs typeface="Verdana"/>
              </a:rPr>
              <a:t>Concept</a:t>
            </a:r>
            <a:r>
              <a:rPr dirty="0" sz="3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20">
                <a:solidFill>
                  <a:srgbClr val="FFFFFF"/>
                </a:solidFill>
                <a:latin typeface="Verdana"/>
                <a:cs typeface="Verdana"/>
              </a:rPr>
              <a:t>Draw</a:t>
            </a:r>
            <a:endParaRPr sz="35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3500" spc="-125">
                <a:solidFill>
                  <a:srgbClr val="FFFFFF"/>
                </a:solidFill>
                <a:latin typeface="Verdana"/>
                <a:cs typeface="Verdana"/>
              </a:rPr>
              <a:t>Insights,</a:t>
            </a:r>
            <a:r>
              <a:rPr dirty="0" sz="350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70">
                <a:solidFill>
                  <a:srgbClr val="FFFFFF"/>
                </a:solidFill>
                <a:latin typeface="Verdana"/>
                <a:cs typeface="Verdana"/>
              </a:rPr>
              <a:t>Gaps,</a:t>
            </a:r>
            <a:r>
              <a:rPr dirty="0" sz="35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3500" spc="-1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25">
                <a:solidFill>
                  <a:srgbClr val="FFFFFF"/>
                </a:solidFill>
                <a:latin typeface="Verdana"/>
                <a:cs typeface="Verdana"/>
              </a:rPr>
              <a:t>Leverage</a:t>
            </a:r>
            <a:r>
              <a:rPr dirty="0" sz="3500" spc="-1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Points</a:t>
            </a:r>
            <a:r>
              <a:rPr dirty="0" sz="3500" spc="-1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Verdana"/>
                <a:cs typeface="Verdana"/>
              </a:rPr>
              <a:t>Analysis</a:t>
            </a:r>
            <a:endParaRPr sz="3500">
              <a:latin typeface="Verdana"/>
              <a:cs typeface="Verdana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8128000" y="520700"/>
            <a:ext cx="4381500" cy="1460500"/>
            <a:chOff x="8128000" y="520700"/>
            <a:chExt cx="4381500" cy="1460500"/>
          </a:xfrm>
        </p:grpSpPr>
        <p:pic>
          <p:nvPicPr>
            <p:cNvPr id="29" name="object 2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50400" y="520700"/>
              <a:ext cx="2933700" cy="90170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28000" y="1066800"/>
              <a:ext cx="4381500" cy="914400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8211198" y="456247"/>
            <a:ext cx="4109085" cy="1309370"/>
          </a:xfrm>
          <a:prstGeom prst="rect"/>
        </p:spPr>
        <p:txBody>
          <a:bodyPr wrap="square" lIns="0" tIns="191770" rIns="0" bIns="0" rtlCol="0" vert="horz">
            <a:spAutoFit/>
          </a:bodyPr>
          <a:lstStyle/>
          <a:p>
            <a:pPr marL="12700" marR="5080" indent="1416685">
              <a:lnSpc>
                <a:spcPct val="75500"/>
              </a:lnSpc>
              <a:spcBef>
                <a:spcPts val="1510"/>
              </a:spcBef>
            </a:pPr>
            <a:r>
              <a:rPr dirty="0" spc="75"/>
              <a:t>Mapping </a:t>
            </a:r>
            <a:r>
              <a:rPr dirty="0" spc="100"/>
              <a:t>Methodology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500" y="3568700"/>
            <a:ext cx="4993640" cy="3037840"/>
          </a:xfrm>
          <a:prstGeom prst="rect"/>
        </p:spPr>
        <p:txBody>
          <a:bodyPr wrap="square" lIns="0" tIns="27939" rIns="0" bIns="0" rtlCol="0" vert="horz">
            <a:spAutoFit/>
          </a:bodyPr>
          <a:lstStyle/>
          <a:p>
            <a:pPr algn="ctr" marL="12700" marR="5080" indent="18415">
              <a:lnSpc>
                <a:spcPts val="7900"/>
              </a:lnSpc>
              <a:spcBef>
                <a:spcPts val="219"/>
              </a:spcBef>
            </a:pPr>
            <a:r>
              <a:rPr dirty="0" sz="6600" spc="-10"/>
              <a:t>Questions and/or </a:t>
            </a:r>
            <a:r>
              <a:rPr dirty="0" sz="6600" spc="-20"/>
              <a:t>Comments?</a:t>
            </a:r>
            <a:endParaRPr sz="6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7700" y="1968500"/>
            <a:ext cx="11709400" cy="1905"/>
          </a:xfrm>
          <a:custGeom>
            <a:avLst/>
            <a:gdLst/>
            <a:ahLst/>
            <a:cxnLst/>
            <a:rect l="l" t="t" r="r" b="b"/>
            <a:pathLst>
              <a:path w="11709400" h="1905">
                <a:moveTo>
                  <a:pt x="0" y="0"/>
                </a:moveTo>
                <a:lnTo>
                  <a:pt x="11709400" y="1587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508000" y="2616200"/>
            <a:ext cx="11811000" cy="3035300"/>
            <a:chOff x="508000" y="2616200"/>
            <a:chExt cx="11811000" cy="30353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000" y="2844800"/>
              <a:ext cx="457200" cy="4572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400" y="2616200"/>
              <a:ext cx="5308600" cy="9144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1700" y="2628900"/>
              <a:ext cx="6337300" cy="9017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000" y="3352800"/>
              <a:ext cx="11150600" cy="9144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00" y="4089400"/>
              <a:ext cx="11480800" cy="9144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600" y="4826000"/>
              <a:ext cx="3543300" cy="825500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23000" y="787400"/>
            <a:ext cx="6273800" cy="914400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09600" y="735647"/>
            <a:ext cx="11710670" cy="4796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0103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00ADFF"/>
                </a:solidFill>
                <a:latin typeface="Verdana"/>
                <a:cs typeface="Verdana"/>
              </a:rPr>
              <a:t>Key</a:t>
            </a:r>
            <a:r>
              <a:rPr dirty="0" sz="4800" spc="-300">
                <a:solidFill>
                  <a:srgbClr val="00ADFF"/>
                </a:solidFill>
                <a:latin typeface="Verdana"/>
                <a:cs typeface="Verdana"/>
              </a:rPr>
              <a:t> </a:t>
            </a:r>
            <a:r>
              <a:rPr dirty="0" sz="4800" spc="-550">
                <a:solidFill>
                  <a:srgbClr val="00ADFF"/>
                </a:solidFill>
                <a:latin typeface="Verdana"/>
                <a:cs typeface="Verdana"/>
              </a:rPr>
              <a:t>T</a:t>
            </a:r>
            <a:r>
              <a:rPr dirty="0" sz="4800" spc="-20">
                <a:solidFill>
                  <a:srgbClr val="00ADFF"/>
                </a:solidFill>
                <a:latin typeface="Verdana"/>
                <a:cs typeface="Verdana"/>
              </a:rPr>
              <a:t>erms</a:t>
            </a:r>
            <a:r>
              <a:rPr dirty="0" sz="4800" spc="-295">
                <a:solidFill>
                  <a:srgbClr val="00ADFF"/>
                </a:solidFill>
                <a:latin typeface="Verdana"/>
                <a:cs typeface="Verdana"/>
              </a:rPr>
              <a:t> </a:t>
            </a:r>
            <a:r>
              <a:rPr dirty="0" sz="4800" spc="65">
                <a:solidFill>
                  <a:srgbClr val="00ADFF"/>
                </a:solidFill>
                <a:latin typeface="Verdana"/>
                <a:cs typeface="Verdana"/>
              </a:rPr>
              <a:t>for</a:t>
            </a:r>
            <a:r>
              <a:rPr dirty="0" sz="4800" spc="-300">
                <a:solidFill>
                  <a:srgbClr val="00ADFF"/>
                </a:solidFill>
                <a:latin typeface="Verdana"/>
                <a:cs typeface="Verdana"/>
              </a:rPr>
              <a:t> </a:t>
            </a:r>
            <a:r>
              <a:rPr dirty="0" sz="4800" spc="-20">
                <a:solidFill>
                  <a:srgbClr val="00ADFF"/>
                </a:solidFill>
                <a:latin typeface="Verdana"/>
                <a:cs typeface="Verdana"/>
              </a:rPr>
              <a:t>Maps</a:t>
            </a:r>
            <a:endParaRPr sz="4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770"/>
              </a:spcBef>
            </a:pPr>
            <a:endParaRPr sz="4800">
              <a:latin typeface="Verdana"/>
              <a:cs typeface="Verdana"/>
            </a:endParaRPr>
          </a:p>
          <a:p>
            <a:pPr marL="114300" marR="170180" indent="-101600">
              <a:lnSpc>
                <a:spcPct val="100699"/>
              </a:lnSpc>
              <a:buClr>
                <a:srgbClr val="FFFFFF"/>
              </a:buClr>
              <a:buSzPct val="66666"/>
              <a:buFont typeface="Arial"/>
              <a:buChar char="•"/>
              <a:tabLst>
                <a:tab pos="114300" algn="l"/>
                <a:tab pos="273685" algn="l"/>
              </a:tabLst>
            </a:pPr>
            <a:r>
              <a:rPr dirty="0" sz="4800" spc="130" b="1">
                <a:solidFill>
                  <a:srgbClr val="00ADFF"/>
                </a:solidFill>
                <a:latin typeface="Arial"/>
                <a:cs typeface="Arial"/>
              </a:rPr>
              <a:t>	</a:t>
            </a:r>
            <a:r>
              <a:rPr dirty="0" sz="4800" spc="130" b="1">
                <a:solidFill>
                  <a:srgbClr val="00ADFF"/>
                </a:solidFill>
                <a:latin typeface="Arial"/>
                <a:cs typeface="Arial"/>
              </a:rPr>
              <a:t>Diversity</a:t>
            </a:r>
            <a:r>
              <a:rPr dirty="0" sz="4800" spc="5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4800" spc="195" b="1">
                <a:solidFill>
                  <a:srgbClr val="00ADFF"/>
                </a:solidFill>
                <a:latin typeface="Arial"/>
                <a:cs typeface="Arial"/>
              </a:rPr>
              <a:t>E</a:t>
            </a:r>
            <a:r>
              <a:rPr dirty="0" sz="4800" spc="195" b="1">
                <a:solidFill>
                  <a:srgbClr val="00ADFF"/>
                </a:solidFill>
                <a:latin typeface="Calibri"/>
                <a:cs typeface="Calibri"/>
              </a:rPr>
              <a:t>ﬀ</a:t>
            </a:r>
            <a:r>
              <a:rPr dirty="0" sz="4800" spc="195" b="1">
                <a:solidFill>
                  <a:srgbClr val="00ADFF"/>
                </a:solidFill>
                <a:latin typeface="Arial"/>
                <a:cs typeface="Arial"/>
              </a:rPr>
              <a:t>orts</a:t>
            </a:r>
            <a:r>
              <a:rPr dirty="0" sz="4800" spc="8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4800" spc="-944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480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800" spc="-10">
                <a:solidFill>
                  <a:srgbClr val="FFFFFF"/>
                </a:solidFill>
                <a:latin typeface="Verdana"/>
                <a:cs typeface="Verdana"/>
              </a:rPr>
              <a:t>Campus</a:t>
            </a:r>
            <a:r>
              <a:rPr dirty="0" sz="480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800" spc="-30">
                <a:solidFill>
                  <a:srgbClr val="FFFFFF"/>
                </a:solidFill>
                <a:latin typeface="Verdana"/>
                <a:cs typeface="Verdana"/>
              </a:rPr>
              <a:t>activities, </a:t>
            </a:r>
            <a:r>
              <a:rPr dirty="0" sz="4800" spc="-95">
                <a:solidFill>
                  <a:srgbClr val="FFFFFF"/>
                </a:solidFill>
                <a:latin typeface="Verdana"/>
                <a:cs typeface="Verdana"/>
              </a:rPr>
              <a:t>programs,</a:t>
            </a:r>
            <a:r>
              <a:rPr dirty="0" sz="4800" spc="-3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800" spc="-100">
                <a:solidFill>
                  <a:srgbClr val="FFFFFF"/>
                </a:solidFill>
                <a:latin typeface="Verdana"/>
                <a:cs typeface="Verdana"/>
              </a:rPr>
              <a:t>initiatives,</a:t>
            </a:r>
            <a:r>
              <a:rPr dirty="0" sz="4800" spc="-3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800" spc="-75">
                <a:solidFill>
                  <a:srgbClr val="FFFFFF"/>
                </a:solidFill>
                <a:latin typeface="Verdana"/>
                <a:cs typeface="Verdana"/>
              </a:rPr>
              <a:t>processes,</a:t>
            </a:r>
            <a:r>
              <a:rPr dirty="0" sz="4800" spc="-3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800" spc="-25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dirty="0" sz="480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480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800" spc="-75">
                <a:solidFill>
                  <a:srgbClr val="FFFFFF"/>
                </a:solidFill>
                <a:latin typeface="Verdana"/>
                <a:cs typeface="Verdana"/>
              </a:rPr>
              <a:t>events</a:t>
            </a:r>
            <a:r>
              <a:rPr dirty="0" sz="480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800" spc="-30">
                <a:solidFill>
                  <a:srgbClr val="FFFFFF"/>
                </a:solidFill>
                <a:latin typeface="Verdana"/>
                <a:cs typeface="Verdana"/>
              </a:rPr>
              <a:t>related</a:t>
            </a:r>
            <a:r>
              <a:rPr dirty="0" sz="480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800" spc="65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480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800" spc="-140">
                <a:solidFill>
                  <a:srgbClr val="FFFFFF"/>
                </a:solidFill>
                <a:latin typeface="Verdana"/>
                <a:cs typeface="Verdana"/>
              </a:rPr>
              <a:t>diversity,</a:t>
            </a:r>
            <a:r>
              <a:rPr dirty="0" sz="480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800" spc="-10">
                <a:solidFill>
                  <a:srgbClr val="FFFFFF"/>
                </a:solidFill>
                <a:latin typeface="Verdana"/>
                <a:cs typeface="Verdana"/>
              </a:rPr>
              <a:t>culture, </a:t>
            </a:r>
            <a:r>
              <a:rPr dirty="0" sz="4800" spc="-18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4800" spc="-2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800" spc="-10">
                <a:solidFill>
                  <a:srgbClr val="FFFFFF"/>
                </a:solidFill>
                <a:latin typeface="Verdana"/>
                <a:cs typeface="Verdana"/>
              </a:rPr>
              <a:t>inclusion</a:t>
            </a:r>
            <a:endParaRPr sz="4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647700" y="1968500"/>
            <a:ext cx="11709400" cy="1905"/>
          </a:xfrm>
          <a:custGeom>
            <a:avLst/>
            <a:gdLst/>
            <a:ahLst/>
            <a:cxnLst/>
            <a:rect l="l" t="t" r="r" b="b"/>
            <a:pathLst>
              <a:path w="11709400" h="1905">
                <a:moveTo>
                  <a:pt x="0" y="0"/>
                </a:moveTo>
                <a:lnTo>
                  <a:pt x="11709400" y="1587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508000" y="2387600"/>
            <a:ext cx="10718800" cy="1435100"/>
            <a:chOff x="508000" y="2387600"/>
            <a:chExt cx="10718800" cy="14351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000" y="2565400"/>
              <a:ext cx="469900" cy="4699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700" y="2387600"/>
              <a:ext cx="10452100" cy="8255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000" y="2997200"/>
              <a:ext cx="5524500" cy="825500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508000" y="3911600"/>
            <a:ext cx="12014200" cy="2044700"/>
            <a:chOff x="508000" y="3911600"/>
            <a:chExt cx="12014200" cy="2044700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8000" y="4089400"/>
              <a:ext cx="482600" cy="4699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0900" y="3911600"/>
              <a:ext cx="10871200" cy="7493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7700" y="4521200"/>
              <a:ext cx="11874500" cy="8255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300" y="5130800"/>
              <a:ext cx="4635500" cy="82550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609600" y="2373710"/>
            <a:ext cx="11739245" cy="336677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14300" marR="1309370" indent="-101600">
              <a:lnSpc>
                <a:spcPts val="4710"/>
              </a:lnSpc>
              <a:spcBef>
                <a:spcPts val="330"/>
              </a:spcBef>
              <a:buSzPct val="87500"/>
              <a:buFont typeface="Arial"/>
              <a:buChar char="•"/>
              <a:tabLst>
                <a:tab pos="114300" algn="l"/>
                <a:tab pos="298450" algn="l"/>
              </a:tabLst>
            </a:pPr>
            <a:r>
              <a:rPr dirty="0" baseline="1388" sz="6000" spc="-277">
                <a:solidFill>
                  <a:srgbClr val="FFFFFF"/>
                </a:solidFill>
                <a:latin typeface="Verdana"/>
                <a:cs typeface="Verdana"/>
              </a:rPr>
              <a:t>1609</a:t>
            </a:r>
            <a:r>
              <a:rPr dirty="0" baseline="1388" sz="6000" spc="-3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baseline="1388" sz="6000">
                <a:solidFill>
                  <a:srgbClr val="FFFFFF"/>
                </a:solidFill>
                <a:latin typeface="Verdana"/>
                <a:cs typeface="Verdana"/>
              </a:rPr>
              <a:t>Responses</a:t>
            </a:r>
            <a:r>
              <a:rPr dirty="0" baseline="1388" sz="6000" spc="-532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baseline="1388" sz="6000" spc="-30">
                <a:solidFill>
                  <a:srgbClr val="FFFFFF"/>
                </a:solidFill>
                <a:latin typeface="Verdana"/>
                <a:cs typeface="Verdana"/>
              </a:rPr>
              <a:t>via</a:t>
            </a:r>
            <a:r>
              <a:rPr dirty="0" baseline="1388" sz="6000" spc="-4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baseline="1388" sz="600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baseline="1388" sz="6000" spc="-43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baseline="1388" sz="6000" spc="-52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r>
              <a:rPr dirty="0" baseline="1388" sz="6000" spc="-427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baseline="1388" sz="6000" spc="-15">
                <a:solidFill>
                  <a:srgbClr val="FFFFFF"/>
                </a:solidFill>
                <a:latin typeface="Verdana"/>
                <a:cs typeface="Verdana"/>
              </a:rPr>
              <a:t>Eﬀorts </a:t>
            </a:r>
            <a:r>
              <a:rPr dirty="0" sz="4000" spc="-60">
                <a:solidFill>
                  <a:srgbClr val="FFFFFF"/>
                </a:solidFill>
                <a:latin typeface="Verdana"/>
                <a:cs typeface="Verdana"/>
              </a:rPr>
              <a:t>Informational</a:t>
            </a:r>
            <a:r>
              <a:rPr dirty="0" sz="4000" spc="-2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 spc="-10">
                <a:solidFill>
                  <a:srgbClr val="FFFFFF"/>
                </a:solidFill>
                <a:latin typeface="Verdana"/>
                <a:cs typeface="Verdana"/>
              </a:rPr>
              <a:t>Survey</a:t>
            </a:r>
            <a:endParaRPr sz="4000">
              <a:latin typeface="Verdana"/>
              <a:cs typeface="Verdana"/>
            </a:endParaRPr>
          </a:p>
          <a:p>
            <a:pPr marL="139700" marR="5080" indent="-127000">
              <a:lnSpc>
                <a:spcPct val="100000"/>
              </a:lnSpc>
              <a:spcBef>
                <a:spcPts val="2260"/>
              </a:spcBef>
              <a:buFont typeface="Arial"/>
              <a:buChar char="•"/>
              <a:tabLst>
                <a:tab pos="139700" algn="l"/>
                <a:tab pos="342265" algn="l"/>
              </a:tabLst>
            </a:pPr>
            <a:r>
              <a:rPr dirty="0" sz="4000">
                <a:solidFill>
                  <a:srgbClr val="FFFFFF"/>
                </a:solidFill>
                <a:latin typeface="Verdana"/>
                <a:cs typeface="Verdana"/>
              </a:rPr>
              <a:t>Reviewed</a:t>
            </a:r>
            <a:r>
              <a:rPr dirty="0" sz="400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 spc="-200">
                <a:solidFill>
                  <a:srgbClr val="FFFFFF"/>
                </a:solidFill>
                <a:latin typeface="Verdana"/>
                <a:cs typeface="Verdana"/>
              </a:rPr>
              <a:t>483+</a:t>
            </a:r>
            <a:r>
              <a:rPr dirty="0" sz="400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>
                <a:solidFill>
                  <a:srgbClr val="FFFFFF"/>
                </a:solidFill>
                <a:latin typeface="Verdana"/>
                <a:cs typeface="Verdana"/>
              </a:rPr>
              <a:t>documents</a:t>
            </a:r>
            <a:r>
              <a:rPr dirty="0" sz="40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>
                <a:solidFill>
                  <a:srgbClr val="FFFFFF"/>
                </a:solidFill>
                <a:latin typeface="Verdana"/>
                <a:cs typeface="Verdana"/>
              </a:rPr>
              <a:t>Submitted</a:t>
            </a:r>
            <a:r>
              <a:rPr dirty="0" sz="40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 spc="-25">
                <a:solidFill>
                  <a:srgbClr val="FFFFFF"/>
                </a:solidFill>
                <a:latin typeface="Verdana"/>
                <a:cs typeface="Verdana"/>
              </a:rPr>
              <a:t>Via </a:t>
            </a:r>
            <a:r>
              <a:rPr dirty="0" sz="4000">
                <a:solidFill>
                  <a:srgbClr val="FFFFFF"/>
                </a:solidFill>
                <a:latin typeface="Verdana"/>
                <a:cs typeface="Verdana"/>
              </a:rPr>
              <a:t>Dropbox</a:t>
            </a:r>
            <a:r>
              <a:rPr dirty="0" sz="4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 spc="-75">
                <a:solidFill>
                  <a:srgbClr val="FFFFFF"/>
                </a:solidFill>
                <a:latin typeface="Verdana"/>
                <a:cs typeface="Verdana"/>
              </a:rPr>
              <a:t>(average</a:t>
            </a:r>
            <a:r>
              <a:rPr dirty="0" sz="4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 spc="9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4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 spc="125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dirty="0" sz="40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>
                <a:solidFill>
                  <a:srgbClr val="FFFFFF"/>
                </a:solidFill>
                <a:latin typeface="Verdana"/>
                <a:cs typeface="Verdana"/>
              </a:rPr>
              <a:t>pages</a:t>
            </a:r>
            <a:r>
              <a:rPr dirty="0" sz="4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>
                <a:solidFill>
                  <a:srgbClr val="FFFFFF"/>
                </a:solidFill>
                <a:latin typeface="Verdana"/>
                <a:cs typeface="Verdana"/>
              </a:rPr>
              <a:t>per</a:t>
            </a:r>
            <a:r>
              <a:rPr dirty="0" sz="4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>
                <a:solidFill>
                  <a:srgbClr val="FFFFFF"/>
                </a:solidFill>
                <a:latin typeface="Verdana"/>
                <a:cs typeface="Verdana"/>
              </a:rPr>
              <a:t>document</a:t>
            </a:r>
            <a:r>
              <a:rPr dirty="0" sz="40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 spc="-900">
                <a:solidFill>
                  <a:srgbClr val="FFFFFF"/>
                </a:solidFill>
                <a:latin typeface="Verdana"/>
                <a:cs typeface="Verdana"/>
              </a:rPr>
              <a:t>= </a:t>
            </a:r>
            <a:r>
              <a:rPr dirty="0" sz="4000" spc="-340">
                <a:solidFill>
                  <a:srgbClr val="FFFFFF"/>
                </a:solidFill>
                <a:latin typeface="Verdana"/>
                <a:cs typeface="Verdana"/>
              </a:rPr>
              <a:t>1932</a:t>
            </a:r>
            <a:r>
              <a:rPr dirty="0" sz="400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>
                <a:solidFill>
                  <a:srgbClr val="FFFFFF"/>
                </a:solidFill>
                <a:latin typeface="Verdana"/>
                <a:cs typeface="Verdana"/>
              </a:rPr>
              <a:t>total</a:t>
            </a:r>
            <a:r>
              <a:rPr dirty="0" sz="40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 spc="-10">
                <a:solidFill>
                  <a:srgbClr val="FFFFFF"/>
                </a:solidFill>
                <a:latin typeface="Verdana"/>
                <a:cs typeface="Verdana"/>
              </a:rPr>
              <a:t>pages)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70800" y="508000"/>
            <a:ext cx="4813300" cy="8255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743634" y="456247"/>
            <a:ext cx="457644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Data</a:t>
            </a:r>
            <a:r>
              <a:rPr dirty="0" spc="-345"/>
              <a:t> </a:t>
            </a:r>
            <a:r>
              <a:rPr dirty="0" spc="90"/>
              <a:t>Collected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641350" y="520700"/>
            <a:ext cx="11842750" cy="1460500"/>
            <a:chOff x="641350" y="520700"/>
            <a:chExt cx="11842750" cy="1460500"/>
          </a:xfrm>
        </p:grpSpPr>
        <p:sp>
          <p:nvSpPr>
            <p:cNvPr id="4" name="object 4" descr=""/>
            <p:cNvSpPr/>
            <p:nvPr/>
          </p:nvSpPr>
          <p:spPr>
            <a:xfrm>
              <a:off x="647700" y="1968500"/>
              <a:ext cx="11709400" cy="1905"/>
            </a:xfrm>
            <a:custGeom>
              <a:avLst/>
              <a:gdLst/>
              <a:ahLst/>
              <a:cxnLst/>
              <a:rect l="l" t="t" r="r" b="b"/>
              <a:pathLst>
                <a:path w="11709400" h="1905">
                  <a:moveTo>
                    <a:pt x="0" y="0"/>
                  </a:moveTo>
                  <a:lnTo>
                    <a:pt x="11709400" y="1587"/>
                  </a:lnTo>
                </a:path>
              </a:pathLst>
            </a:custGeom>
            <a:ln w="12700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4800" y="520700"/>
              <a:ext cx="5829300" cy="9017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55200" y="1066800"/>
              <a:ext cx="2628900" cy="91440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609600" y="2273300"/>
            <a:ext cx="9006840" cy="4160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570" b="1">
                <a:solidFill>
                  <a:srgbClr val="00ADFF"/>
                </a:solidFill>
                <a:latin typeface="Arial"/>
                <a:cs typeface="Arial"/>
              </a:rPr>
              <a:t>4</a:t>
            </a:r>
            <a:r>
              <a:rPr dirty="0" sz="4300" spc="95" b="1">
                <a:solidFill>
                  <a:srgbClr val="00ADFF"/>
                </a:solidFill>
                <a:latin typeface="Arial"/>
                <a:cs typeface="Arial"/>
              </a:rPr>
              <a:t> </a:t>
            </a:r>
            <a:r>
              <a:rPr dirty="0" sz="4300" spc="60" b="1">
                <a:solidFill>
                  <a:srgbClr val="00ADFF"/>
                </a:solidFill>
                <a:latin typeface="Arial"/>
                <a:cs typeface="Arial"/>
              </a:rPr>
              <a:t>Maps</a:t>
            </a:r>
            <a:endParaRPr sz="4300">
              <a:latin typeface="Arial"/>
              <a:cs typeface="Arial"/>
            </a:endParaRPr>
          </a:p>
          <a:p>
            <a:pPr marL="253365" indent="-240665">
              <a:lnSpc>
                <a:spcPct val="100000"/>
              </a:lnSpc>
              <a:spcBef>
                <a:spcPts val="3160"/>
              </a:spcBef>
              <a:buChar char="•"/>
              <a:tabLst>
                <a:tab pos="253365" algn="l"/>
              </a:tabLst>
            </a:pPr>
            <a:r>
              <a:rPr dirty="0" sz="3200" spc="-3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r>
              <a:rPr dirty="0" sz="32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Eﬀorts</a:t>
            </a:r>
            <a:r>
              <a:rPr dirty="0" sz="32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32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Unit</a:t>
            </a:r>
            <a:r>
              <a:rPr dirty="0" sz="32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375">
                <a:solidFill>
                  <a:srgbClr val="FFFFFF"/>
                </a:solidFill>
                <a:latin typeface="Verdana"/>
                <a:cs typeface="Verdana"/>
              </a:rPr>
              <a:t>(1)</a:t>
            </a:r>
            <a:endParaRPr sz="3200">
              <a:latin typeface="Verdana"/>
              <a:cs typeface="Verdana"/>
            </a:endParaRPr>
          </a:p>
          <a:p>
            <a:pPr marL="253365" indent="-240665">
              <a:lnSpc>
                <a:spcPct val="100000"/>
              </a:lnSpc>
              <a:spcBef>
                <a:spcPts val="2960"/>
              </a:spcBef>
              <a:buChar char="•"/>
              <a:tabLst>
                <a:tab pos="253365" algn="l"/>
              </a:tabLst>
            </a:pPr>
            <a:r>
              <a:rPr dirty="0" sz="3200" spc="-30">
                <a:solidFill>
                  <a:srgbClr val="FFFFFF"/>
                </a:solidFill>
                <a:latin typeface="Verdana"/>
                <a:cs typeface="Verdana"/>
              </a:rPr>
              <a:t>Diversity</a:t>
            </a:r>
            <a:r>
              <a:rPr dirty="0" sz="32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Eﬀorts</a:t>
            </a:r>
            <a:r>
              <a:rPr dirty="0" sz="32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32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Theme</a:t>
            </a:r>
            <a:r>
              <a:rPr dirty="0" sz="32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375">
                <a:solidFill>
                  <a:srgbClr val="FFFFFF"/>
                </a:solidFill>
                <a:latin typeface="Verdana"/>
                <a:cs typeface="Verdana"/>
              </a:rPr>
              <a:t>(1)</a:t>
            </a:r>
            <a:endParaRPr sz="3200">
              <a:latin typeface="Verdana"/>
              <a:cs typeface="Verdana"/>
            </a:endParaRPr>
          </a:p>
          <a:p>
            <a:pPr marL="253365" indent="-240665">
              <a:lnSpc>
                <a:spcPct val="100000"/>
              </a:lnSpc>
              <a:spcBef>
                <a:spcPts val="2960"/>
              </a:spcBef>
              <a:buChar char="•"/>
              <a:tabLst>
                <a:tab pos="253365" algn="l"/>
              </a:tabLst>
            </a:pPr>
            <a:r>
              <a:rPr dirty="0" sz="3200" spc="-50">
                <a:solidFill>
                  <a:srgbClr val="FFFFFF"/>
                </a:solidFill>
                <a:latin typeface="Verdana"/>
                <a:cs typeface="Verdana"/>
              </a:rPr>
              <a:t>Diversity-</a:t>
            </a:r>
            <a:r>
              <a:rPr dirty="0" sz="3200" spc="-20">
                <a:solidFill>
                  <a:srgbClr val="FFFFFF"/>
                </a:solidFill>
                <a:latin typeface="Verdana"/>
                <a:cs typeface="Verdana"/>
              </a:rPr>
              <a:t>Related</a:t>
            </a:r>
            <a:r>
              <a:rPr dirty="0" sz="320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Verdana"/>
                <a:cs typeface="Verdana"/>
              </a:rPr>
              <a:t>Events</a:t>
            </a:r>
            <a:r>
              <a:rPr dirty="0" sz="320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375">
                <a:solidFill>
                  <a:srgbClr val="FFFFFF"/>
                </a:solidFill>
                <a:latin typeface="Verdana"/>
                <a:cs typeface="Verdana"/>
              </a:rPr>
              <a:t>(1)</a:t>
            </a:r>
            <a:endParaRPr sz="3200">
              <a:latin typeface="Verdana"/>
              <a:cs typeface="Verdana"/>
            </a:endParaRPr>
          </a:p>
          <a:p>
            <a:pPr marL="253365" indent="-240665">
              <a:lnSpc>
                <a:spcPct val="100000"/>
              </a:lnSpc>
              <a:spcBef>
                <a:spcPts val="2960"/>
              </a:spcBef>
              <a:buChar char="•"/>
              <a:tabLst>
                <a:tab pos="253365" algn="l"/>
              </a:tabLst>
            </a:pPr>
            <a:r>
              <a:rPr dirty="0" sz="3200" spc="-50">
                <a:solidFill>
                  <a:srgbClr val="FFFFFF"/>
                </a:solidFill>
                <a:latin typeface="Verdana"/>
                <a:cs typeface="Verdana"/>
              </a:rPr>
              <a:t>Diversity-</a:t>
            </a:r>
            <a:r>
              <a:rPr dirty="0" sz="3200" spc="-20">
                <a:solidFill>
                  <a:srgbClr val="FFFFFF"/>
                </a:solidFill>
                <a:latin typeface="Verdana"/>
                <a:cs typeface="Verdana"/>
              </a:rPr>
              <a:t>Related</a:t>
            </a:r>
            <a:r>
              <a:rPr dirty="0" sz="3200" spc="-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Student</a:t>
            </a:r>
            <a:r>
              <a:rPr dirty="0" sz="320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Organizations</a:t>
            </a:r>
            <a:r>
              <a:rPr dirty="0" sz="320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375">
                <a:solidFill>
                  <a:srgbClr val="FFFFFF"/>
                </a:solidFill>
                <a:latin typeface="Verdana"/>
                <a:cs typeface="Verdana"/>
              </a:rPr>
              <a:t>(1)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35965" y="456247"/>
            <a:ext cx="5584190" cy="13093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5055"/>
              </a:lnSpc>
              <a:spcBef>
                <a:spcPts val="100"/>
              </a:spcBef>
            </a:pPr>
            <a:r>
              <a:rPr dirty="0"/>
              <a:t>Diversity</a:t>
            </a:r>
            <a:r>
              <a:rPr dirty="0" spc="-295"/>
              <a:t> </a:t>
            </a:r>
            <a:r>
              <a:rPr dirty="0" spc="75"/>
              <a:t>Mapping</a:t>
            </a:r>
          </a:p>
          <a:p>
            <a:pPr algn="r" marR="5080">
              <a:lnSpc>
                <a:spcPts val="5055"/>
              </a:lnSpc>
            </a:pPr>
            <a:r>
              <a:rPr dirty="0" spc="-10"/>
              <a:t>Project: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7700" y="1968500"/>
            <a:ext cx="11709400" cy="1905"/>
          </a:xfrm>
          <a:custGeom>
            <a:avLst/>
            <a:gdLst/>
            <a:ahLst/>
            <a:cxnLst/>
            <a:rect l="l" t="t" r="r" b="b"/>
            <a:pathLst>
              <a:path w="11709400" h="1905">
                <a:moveTo>
                  <a:pt x="0" y="0"/>
                </a:moveTo>
                <a:lnTo>
                  <a:pt x="11709400" y="1587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4000" y="3276600"/>
            <a:ext cx="7531100" cy="10922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4400" y="4445000"/>
            <a:ext cx="1155700" cy="9779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844800" y="2943860"/>
            <a:ext cx="7305040" cy="2387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38500" marR="5080" indent="-3225800">
              <a:lnSpc>
                <a:spcPct val="121100"/>
              </a:lnSpc>
              <a:spcBef>
                <a:spcPts val="100"/>
              </a:spcBef>
            </a:pPr>
            <a:r>
              <a:rPr dirty="0" sz="6400" spc="110">
                <a:solidFill>
                  <a:srgbClr val="00ADFF"/>
                </a:solidFill>
                <a:latin typeface="Verdana"/>
                <a:cs typeface="Verdana"/>
              </a:rPr>
              <a:t>Doing</a:t>
            </a:r>
            <a:r>
              <a:rPr dirty="0" sz="6400" spc="-330">
                <a:solidFill>
                  <a:srgbClr val="00ADFF"/>
                </a:solidFill>
                <a:latin typeface="Verdana"/>
                <a:cs typeface="Verdana"/>
              </a:rPr>
              <a:t> </a:t>
            </a:r>
            <a:r>
              <a:rPr dirty="0" sz="6400">
                <a:solidFill>
                  <a:srgbClr val="00ADFF"/>
                </a:solidFill>
                <a:latin typeface="Verdana"/>
                <a:cs typeface="Verdana"/>
              </a:rPr>
              <a:t>the</a:t>
            </a:r>
            <a:r>
              <a:rPr dirty="0" sz="6400" spc="-325">
                <a:solidFill>
                  <a:srgbClr val="00ADFF"/>
                </a:solidFill>
                <a:latin typeface="Verdana"/>
                <a:cs typeface="Verdana"/>
              </a:rPr>
              <a:t> </a:t>
            </a:r>
            <a:r>
              <a:rPr dirty="0" sz="6400" spc="155">
                <a:solidFill>
                  <a:srgbClr val="00ADFF"/>
                </a:solidFill>
                <a:latin typeface="Verdana"/>
                <a:cs typeface="Verdana"/>
              </a:rPr>
              <a:t>“Work” </a:t>
            </a:r>
            <a:r>
              <a:rPr dirty="0" sz="6400" spc="185">
                <a:solidFill>
                  <a:srgbClr val="00ADFF"/>
                </a:solidFill>
                <a:latin typeface="Verdana"/>
                <a:cs typeface="Verdana"/>
              </a:rPr>
              <a:t>of</a:t>
            </a:r>
            <a:endParaRPr sz="640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5500" y="5638800"/>
            <a:ext cx="3886200" cy="81280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686300" y="5511800"/>
            <a:ext cx="3637915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400" spc="-10">
                <a:solidFill>
                  <a:srgbClr val="00ADFF"/>
                </a:solidFill>
                <a:latin typeface="Verdana"/>
                <a:cs typeface="Verdana"/>
              </a:rPr>
              <a:t>Diversity</a:t>
            </a:r>
            <a:endParaRPr sz="6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2024-08-02T19:05:43Z</dcterms:created>
  <dcterms:modified xsi:type="dcterms:W3CDTF">2024-08-02T19:05:43Z</dcterms:modified>
</cp:coreProperties>
</file>